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68" r:id="rId10"/>
    <p:sldId id="290" r:id="rId11"/>
    <p:sldId id="291" r:id="rId12"/>
    <p:sldId id="292" r:id="rId13"/>
    <p:sldId id="293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339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88838" autoAdjust="0"/>
  </p:normalViewPr>
  <p:slideViewPr>
    <p:cSldViewPr snapToGrid="0">
      <p:cViewPr varScale="1">
        <p:scale>
          <a:sx n="100" d="100"/>
          <a:sy n="100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Military</c:v>
                </c:pt>
                <c:pt idx="1">
                  <c:v>Civilians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</c:v>
                </c:pt>
                <c:pt idx="1">
                  <c:v>0.05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 smtClean="0"/>
              <a:t>1990au</a:t>
            </a:r>
            <a:endParaRPr lang="en-US" sz="3200" b="0" dirty="0"/>
          </a:p>
        </c:rich>
      </c:tx>
      <c:layout>
        <c:manualLayout>
          <c:xMode val="edge"/>
          <c:yMode val="edge"/>
          <c:x val="0.34202655295693085"/>
          <c:y val="5.7880689441046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Military</c:v>
                </c:pt>
                <c:pt idx="1">
                  <c:v>Civilians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47E4F-858C-4E9D-B4F3-5CC617738F35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FB8F1-AF8F-4C19-8A95-F214FEB6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 smtClean="0"/>
              <a:t>Arwyddwyd y cadoediad mewn cerbyd trên.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7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 smtClean="0"/>
              <a:t>‘The Response’ -</a:t>
            </a:r>
            <a:r>
              <a:rPr lang="cy-GB" baseline="0" noProof="0" dirty="0" smtClean="0"/>
              <a:t> </a:t>
            </a:r>
            <a:r>
              <a:rPr lang="cy-GB" noProof="0" dirty="0" smtClean="0"/>
              <a:t> Cofeb  </a:t>
            </a:r>
            <a:r>
              <a:rPr lang="cy-GB" baseline="0" noProof="0" dirty="0" smtClean="0"/>
              <a:t>i’r Rhyfel Byd Cyntaf yn Newcastle; Cofeb i’r Rhyfel Byd Cyntaf yn Bridgnorth;  Cofeb i gyn-filwyr Rhyfel Corea yn Washington DC; Cofeb Rhyfel Byd Cyntaf i Warchodlu’r Ceffylau </a:t>
            </a:r>
            <a:r>
              <a:rPr lang="cy-GB" i="1" baseline="0" noProof="0" dirty="0" smtClean="0"/>
              <a:t>(the Horse Guards) </a:t>
            </a:r>
            <a:r>
              <a:rPr lang="cy-GB" baseline="0" noProof="0" dirty="0" smtClean="0"/>
              <a:t>yn Llundain; Y Senotaph yn Llundain.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3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5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89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 smtClean="0"/>
              <a:t>Cerflun i Sadako Sasaki</a:t>
            </a:r>
            <a:r>
              <a:rPr lang="cy-GB" baseline="0" noProof="0" dirty="0" smtClean="0"/>
              <a:t> yn Hiroshima a’r plac ger y Goeden Geirios yn Sgwâr Tavistock Llundain i goffáu dioddefwyr y bom atomig a ollyngwyd ar Hiroshima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2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 smtClean="0"/>
              <a:t>Pabi porffor a’r gofeb i anifeiliad a ddioddefodd mewn rhyfel yn Llundain.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0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4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5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8" r="555"/>
          <a:stretch/>
        </p:blipFill>
        <p:spPr bwMode="auto">
          <a:xfrm>
            <a:off x="1524000" y="194733"/>
            <a:ext cx="9093200" cy="668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8466667" y="558800"/>
            <a:ext cx="2099733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3533" y="450056"/>
            <a:ext cx="2699279" cy="70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3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55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3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0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6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9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2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CE7D-C8DE-4439-B51B-87A62EB3BDBB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7463"/>
            <a:ext cx="9144000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8466667" y="558800"/>
            <a:ext cx="2099733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73533" y="450056"/>
            <a:ext cx="2699279" cy="70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8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/>
          </p:cNvSpPr>
          <p:nvPr/>
        </p:nvSpPr>
        <p:spPr bwMode="auto">
          <a:xfrm>
            <a:off x="836014" y="752127"/>
            <a:ext cx="7121698" cy="15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cy-GB" altLang="en-US" sz="5400" b="1" dirty="0" smtClean="0">
                <a:solidFill>
                  <a:srgbClr val="CC33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Cofio Dros Heddwch</a:t>
            </a:r>
            <a:endParaRPr lang="cy-GB" altLang="en-US" sz="5400" b="1" dirty="0">
              <a:solidFill>
                <a:srgbClr val="CC33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058"/>
          <a:stretch/>
        </p:blipFill>
        <p:spPr>
          <a:xfrm>
            <a:off x="1628601" y="2095501"/>
            <a:ext cx="5318299" cy="40313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658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Hiroshima Tree base with blossums, Tavistock Sq Gard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743" y="140561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28343" y="5977618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y-GB" sz="1100" dirty="0" smtClean="0">
                <a:solidFill>
                  <a:srgbClr val="CC3399"/>
                </a:solidFill>
              </a:rPr>
              <a:t>Y llwythwr i fyny gwreiddiol oedd MaxHund yn English Wikipedia (Trosglwyddwyd o en.wikipedia i’r  Commons.) [GFDL (http://www.gnu.org/copyleft/fdl.html) or CC-BY-SA-3.0 (http://creativecommons.org/licenses/by-sa/3.0/)], via Wikimedia Commons</a:t>
            </a:r>
            <a:endParaRPr lang="cy-GB" sz="1100" dirty="0">
              <a:solidFill>
                <a:srgbClr val="CC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39" y="262618"/>
            <a:ext cx="401955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339" y="6062256"/>
            <a:ext cx="4019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100" dirty="0" smtClean="0">
                <a:solidFill>
                  <a:srgbClr val="CC3399"/>
                </a:solidFill>
              </a:rPr>
              <a:t>Gan Lisa Norwood o Portland, OR, USA (Myrddiwn o aranod origami dros heddwch) [CC BY 2.0 (http://creativecommons.org/licenses/by/2.0)], via Wikimedia Commons</a:t>
            </a:r>
            <a:endParaRPr lang="cy-GB" sz="1100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3320" y="53571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y-GB" sz="1100" dirty="0" smtClean="0">
                <a:solidFill>
                  <a:srgbClr val="CC3399"/>
                </a:solidFill>
              </a:rPr>
              <a:t>Ffotograff:</a:t>
            </a:r>
            <a:r>
              <a:rPr lang="en-GB" sz="1100" dirty="0" smtClean="0">
                <a:solidFill>
                  <a:srgbClr val="CC3399"/>
                </a:solidFill>
              </a:rPr>
              <a:t> </a:t>
            </a:r>
            <a:r>
              <a:rPr lang="en-GB" sz="1100" dirty="0">
                <a:solidFill>
                  <a:srgbClr val="CC3399"/>
                </a:solidFill>
              </a:rPr>
              <a:t>Mike Weston ABIPP/MOD [OGL (http://www.nationalarchives.gov.uk/doc/open-government-licence/version/1/)], via Wikimedia Commons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20" y="492328"/>
            <a:ext cx="7311571" cy="48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hite poppy p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06574" y="-4670545"/>
            <a:ext cx="24795240" cy="37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7257" y="5073445"/>
            <a:ext cx="40740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100" dirty="0" smtClean="0">
                <a:solidFill>
                  <a:srgbClr val="CC3399"/>
                </a:solidFill>
              </a:rPr>
              <a:t>Gan ddefnyddiwr:Nankai </a:t>
            </a:r>
            <a:r>
              <a:rPr lang="en-GB" sz="1100" dirty="0" smtClean="0">
                <a:solidFill>
                  <a:srgbClr val="CC3399"/>
                </a:solidFill>
              </a:rPr>
              <a:t>(</a:t>
            </a:r>
            <a:r>
              <a:rPr lang="en-GB" sz="1100" dirty="0">
                <a:solidFill>
                  <a:srgbClr val="CC3399"/>
                </a:solidFill>
              </a:rPr>
              <a:t>File:Anzac poppies.JPG) [CC BY-SA 3.0 (http://creativecommons.org/licenses/by-sa/3.0)], via Wikimedia Commons</a:t>
            </a:r>
          </a:p>
        </p:txBody>
      </p:sp>
      <p:pic>
        <p:nvPicPr>
          <p:cNvPr id="4098" name="Picture 2" descr="Anzac poppies Croppe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257" y="1548815"/>
            <a:ext cx="4786764" cy="35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3"/>
          <a:stretch/>
        </p:blipFill>
        <p:spPr>
          <a:xfrm>
            <a:off x="7364447" y="1548815"/>
            <a:ext cx="3775502" cy="17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565107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y-GB" sz="1050" dirty="0" smtClean="0">
                <a:solidFill>
                  <a:srgbClr val="CC3399"/>
                </a:solidFill>
              </a:rPr>
              <a:t>Gan Dario Crespi ( Ei waith ei hun) </a:t>
            </a:r>
            <a:r>
              <a:rPr lang="en-GB" sz="1050" dirty="0" smtClean="0">
                <a:solidFill>
                  <a:srgbClr val="CC3399"/>
                </a:solidFill>
              </a:rPr>
              <a:t>[</a:t>
            </a:r>
            <a:r>
              <a:rPr lang="en-GB" sz="1050" dirty="0">
                <a:solidFill>
                  <a:srgbClr val="CC3399"/>
                </a:solidFill>
              </a:rPr>
              <a:t>CC BY-SA 4.0 (http://creativecommons.org/licenses/by-sa/4.0)], via Wikimedia Commons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969573"/>
            <a:ext cx="8089900" cy="4524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8015" y="3443087"/>
            <a:ext cx="3124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lternative remembrance 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14"/>
          <a:stretch/>
        </p:blipFill>
        <p:spPr bwMode="auto">
          <a:xfrm>
            <a:off x="465819" y="2266373"/>
            <a:ext cx="3937906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43"/>
          <a:stretch/>
        </p:blipFill>
        <p:spPr>
          <a:xfrm>
            <a:off x="4714875" y="2264038"/>
            <a:ext cx="3933825" cy="3166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4875" y="5428674"/>
            <a:ext cx="45243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100" dirty="0" smtClean="0">
                <a:solidFill>
                  <a:srgbClr val="CC3399"/>
                </a:solidFill>
              </a:rPr>
              <a:t>Ffotograff: </a:t>
            </a:r>
            <a:r>
              <a:rPr lang="en-GB" sz="1100" dirty="0" smtClean="0">
                <a:solidFill>
                  <a:srgbClr val="CC3399"/>
                </a:solidFill>
              </a:rPr>
              <a:t>Cpl </a:t>
            </a:r>
            <a:r>
              <a:rPr lang="en-GB" sz="1100" dirty="0">
                <a:solidFill>
                  <a:srgbClr val="CC3399"/>
                </a:solidFill>
              </a:rPr>
              <a:t>Paul Morrison/MOD [OGL (http://www.nationalarchives.gov.uk/doc/open-government-licence/version/1/)], via Wikimedia Commons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05519" y="838200"/>
            <a:ext cx="9866949" cy="142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cy-GB" altLang="en-US" sz="4800" b="1" dirty="0" smtClean="0">
                <a:solidFill>
                  <a:srgbClr val="CC33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Sut y byddwch chi’n cofio?</a:t>
            </a:r>
            <a:endParaRPr lang="cy-GB" altLang="en-US" sz="4800" b="1" dirty="0">
              <a:solidFill>
                <a:srgbClr val="CC33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60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860425"/>
            <a:ext cx="3721100" cy="1325563"/>
          </a:xfrm>
        </p:spPr>
        <p:txBody>
          <a:bodyPr>
            <a:normAutofit/>
          </a:bodyPr>
          <a:lstStyle/>
          <a:p>
            <a:r>
              <a:rPr lang="cy-GB" sz="6000" b="1" dirty="0" smtClean="0">
                <a:solidFill>
                  <a:srgbClr val="CC3399"/>
                </a:solidFill>
              </a:rPr>
              <a:t>Yn 1918…</a:t>
            </a:r>
            <a:endParaRPr lang="cy-GB" sz="6000" b="1" dirty="0">
              <a:solidFill>
                <a:srgbClr val="CC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408332"/>
            <a:ext cx="8140700" cy="2963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cy-GB" sz="4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yr unfed awr ar ddeg…</a:t>
            </a:r>
          </a:p>
          <a:p>
            <a:pPr marL="0" indent="0">
              <a:buNone/>
            </a:pPr>
            <a:r>
              <a:rPr lang="cy-GB" sz="4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…o’r unfed dydd ar ddeg…</a:t>
            </a:r>
          </a:p>
          <a:p>
            <a:pPr marL="0" indent="0">
              <a:buNone/>
            </a:pPr>
            <a:r>
              <a:rPr lang="cy-GB" sz="4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…o’r unfed mis ar ddeg,</a:t>
            </a:r>
          </a:p>
          <a:p>
            <a:pPr marL="0" indent="0">
              <a:buNone/>
            </a:pPr>
            <a:r>
              <a:rPr lang="cy-GB" sz="4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…gorffennodd y Rhyfel Byd Cyntaf.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07741" y="6115825"/>
            <a:ext cx="44871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100" dirty="0" smtClean="0">
                <a:solidFill>
                  <a:srgbClr val="CC3399"/>
                </a:solidFill>
              </a:rPr>
              <a:t>Gweler tudalen am yr awdur </a:t>
            </a:r>
            <a:r>
              <a:rPr lang="en-GB" sz="1100" dirty="0" smtClean="0">
                <a:solidFill>
                  <a:srgbClr val="CC3399"/>
                </a:solidFill>
              </a:rPr>
              <a:t>[</a:t>
            </a:r>
            <a:r>
              <a:rPr lang="cy-GB" sz="1100" dirty="0" smtClean="0">
                <a:solidFill>
                  <a:srgbClr val="CC3399"/>
                </a:solidFill>
              </a:rPr>
              <a:t>Ardal gyhoeddus</a:t>
            </a:r>
            <a:r>
              <a:rPr lang="en-GB" sz="1100" dirty="0" smtClean="0">
                <a:solidFill>
                  <a:srgbClr val="CC3399"/>
                </a:solidFill>
              </a:rPr>
              <a:t>], </a:t>
            </a:r>
            <a:r>
              <a:rPr lang="en-GB" sz="1100" dirty="0">
                <a:solidFill>
                  <a:srgbClr val="CC3399"/>
                </a:solidFill>
              </a:rPr>
              <a:t>via Wikimedia Commons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434" y="1397264"/>
            <a:ext cx="3435666" cy="45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484406">
            <a:off x="-2153265" y="-997974"/>
            <a:ext cx="15426813" cy="15333406"/>
            <a:chOff x="-2153265" y="-997974"/>
            <a:chExt cx="15426813" cy="15333406"/>
          </a:xfrm>
        </p:grpSpPr>
        <p:sp>
          <p:nvSpPr>
            <p:cNvPr id="15" name="Oval 14"/>
            <p:cNvSpPr/>
            <p:nvPr/>
          </p:nvSpPr>
          <p:spPr>
            <a:xfrm>
              <a:off x="-2153265" y="-997974"/>
              <a:ext cx="15426813" cy="153334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-1489588" y="-324465"/>
              <a:ext cx="13981471" cy="1383398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91612" y="1450715"/>
              <a:ext cx="10392698" cy="1044185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/>
            <p:cNvSpPr/>
            <p:nvPr/>
          </p:nvSpPr>
          <p:spPr>
            <a:xfrm>
              <a:off x="5068527" y="6196780"/>
              <a:ext cx="855407" cy="8554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5350476" y="0"/>
              <a:ext cx="145753" cy="6624484"/>
            </a:xfrm>
            <a:prstGeom prst="straightConnector1">
              <a:avLst/>
            </a:prstGeom>
            <a:ln w="190500">
              <a:solidFill>
                <a:schemeClr val="tx1"/>
              </a:solidFill>
              <a:headEnd type="oval" w="med" len="lg"/>
              <a:tailEnd type="triangle" w="med" len="med"/>
            </a:ln>
            <a:effectLst>
              <a:outerShdw blurRad="635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780270" y="2454539"/>
              <a:ext cx="2715960" cy="4137993"/>
            </a:xfrm>
            <a:prstGeom prst="straightConnector1">
              <a:avLst/>
            </a:prstGeom>
            <a:ln w="317500">
              <a:solidFill>
                <a:schemeClr val="tx1"/>
              </a:solidFill>
              <a:round/>
              <a:headEnd type="oval" w="med" len="lg"/>
              <a:tailEnd type="triangle" w="med" len="med"/>
            </a:ln>
            <a:effectLst>
              <a:outerShdw blurRad="635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86948" y="-318904"/>
              <a:ext cx="301856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XII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9782099">
              <a:off x="904930" y="919410"/>
              <a:ext cx="234173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XI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8241679">
              <a:off x="-326640" y="2750283"/>
              <a:ext cx="154780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X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-1213497" y="5965376"/>
              <a:ext cx="183034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IX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849852">
              <a:off x="8047029" y="460552"/>
              <a:ext cx="154780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3791706">
              <a:off x="9976290" y="2523625"/>
              <a:ext cx="154780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II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10877284" y="5831831"/>
              <a:ext cx="1547809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III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818824" y="5962221"/>
              <a:ext cx="1603931" cy="16215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12142" y="4005731"/>
            <a:ext cx="751558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44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ydych erioed wedi cofio trwy aros yn dawel?</a:t>
            </a:r>
            <a:endParaRPr lang="cy-GB" sz="44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66" y="587066"/>
            <a:ext cx="8149134" cy="59244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1" y="698089"/>
            <a:ext cx="7848600" cy="147732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cy-GB" sz="3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farw 17,000,000 yn y Rhyfel Byd Cyntaf.</a:t>
            </a:r>
          </a:p>
          <a:p>
            <a:r>
              <a:rPr lang="cy-GB" sz="3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Roedd 59% ohonynt yn y lluoedd arfog.</a:t>
            </a:r>
          </a:p>
          <a:p>
            <a:r>
              <a:rPr lang="cy-GB" sz="30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Roedd 41% ohonynt yn sifiliaid.</a:t>
            </a:r>
            <a:endParaRPr lang="cy-GB" sz="30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4852" y="5815077"/>
            <a:ext cx="3531736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Ernest Brooks </a:t>
            </a:r>
            <a:r>
              <a:rPr lang="en-GB" sz="1100" dirty="0" smtClean="0">
                <a:solidFill>
                  <a:srgbClr val="CC3399"/>
                </a:solidFill>
              </a:rPr>
              <a:t>[</a:t>
            </a:r>
            <a:r>
              <a:rPr lang="cy-GB" sz="1100" dirty="0" smtClean="0">
                <a:solidFill>
                  <a:srgbClr val="CC3399"/>
                </a:solidFill>
              </a:rPr>
              <a:t>Ardal gyhoeddus</a:t>
            </a:r>
            <a:r>
              <a:rPr lang="en-GB" sz="1100" dirty="0" smtClean="0">
                <a:solidFill>
                  <a:srgbClr val="CC3399"/>
                </a:solidFill>
              </a:rPr>
              <a:t>], </a:t>
            </a:r>
            <a:r>
              <a:rPr lang="en-GB" sz="1100" dirty="0">
                <a:solidFill>
                  <a:srgbClr val="CC3399"/>
                </a:solidFill>
              </a:rPr>
              <a:t>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0523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6" b="11143"/>
          <a:stretch/>
        </p:blipFill>
        <p:spPr>
          <a:xfrm>
            <a:off x="-10255893" y="-312056"/>
            <a:ext cx="4563180" cy="5960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513174" y="-312056"/>
            <a:ext cx="3025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dirty="0">
              <a:solidFill>
                <a:srgbClr val="CC3399"/>
              </a:solidFill>
            </a:endParaRPr>
          </a:p>
          <a:p>
            <a:pPr algn="r"/>
            <a:r>
              <a:rPr lang="en-GB" dirty="0">
                <a:solidFill>
                  <a:srgbClr val="CC3399"/>
                </a:solidFill>
              </a:rPr>
              <a:t>This War Memorial in Newcastle is called the “Response” and shows soldiers setting out to take part in World War 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6079" y="409551"/>
            <a:ext cx="2015192" cy="5568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4235" y="6005102"/>
            <a:ext cx="1861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Lambert [CC BY-SA 2.0 (http://creativecommons.org/licenses/by-sa/2.0)], via Wikimedia Commons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6866" y="408567"/>
            <a:ext cx="3192563" cy="5569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26866" y="5978017"/>
            <a:ext cx="20554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 smtClean="0">
                <a:solidFill>
                  <a:srgbClr val="CC3399"/>
                </a:solidFill>
              </a:rPr>
              <a:t>Gan</a:t>
            </a:r>
            <a:r>
              <a:rPr lang="en-GB" sz="1100" dirty="0" smtClean="0">
                <a:solidFill>
                  <a:srgbClr val="CC3399"/>
                </a:solidFill>
              </a:rPr>
              <a:t> </a:t>
            </a:r>
            <a:r>
              <a:rPr lang="en-GB" sz="1100" dirty="0">
                <a:solidFill>
                  <a:srgbClr val="CC3399"/>
                </a:solidFill>
              </a:rPr>
              <a:t>Nicholls, Horace </a:t>
            </a:r>
            <a:r>
              <a:rPr lang="en-GB" sz="1100" dirty="0" smtClean="0">
                <a:solidFill>
                  <a:srgbClr val="CC3399"/>
                </a:solidFill>
              </a:rPr>
              <a:t>(</a:t>
            </a:r>
            <a:r>
              <a:rPr lang="cy-GB" sz="1100" dirty="0" smtClean="0">
                <a:solidFill>
                  <a:srgbClr val="CC3399"/>
                </a:solidFill>
              </a:rPr>
              <a:t>Ffotograffydd) [Ardal Gyhoeddus], via </a:t>
            </a:r>
            <a:r>
              <a:rPr lang="en-GB" sz="1100" dirty="0" smtClean="0">
                <a:solidFill>
                  <a:srgbClr val="CC3399"/>
                </a:solidFill>
              </a:rPr>
              <a:t>Wikimedia </a:t>
            </a:r>
            <a:r>
              <a:rPr lang="en-GB" sz="1100" dirty="0">
                <a:solidFill>
                  <a:srgbClr val="CC3399"/>
                </a:solidFill>
              </a:rPr>
              <a:t>Commons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14" y="6032263"/>
            <a:ext cx="31786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Christine Matthews [CC BY-SA 2.0 (http://creativecommons.org/licenses/by-sa/2.0)], via Wikimedia Commons</a:t>
            </a:r>
          </a:p>
        </p:txBody>
      </p:sp>
      <p:pic>
        <p:nvPicPr>
          <p:cNvPr id="1026" name="Picture 2" descr="File:War Memorial, Horseguards, London SW1 - geograph.org.uk - 140954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13" y="3226075"/>
            <a:ext cx="4454837" cy="27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" y="406400"/>
            <a:ext cx="2656114" cy="55716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80" y="6005102"/>
            <a:ext cx="2656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CC3399"/>
                </a:solidFill>
              </a:rPr>
              <a:t>Harry </a:t>
            </a:r>
            <a:r>
              <a:rPr lang="en-GB" sz="1100" dirty="0">
                <a:solidFill>
                  <a:srgbClr val="CC3399"/>
                </a:solidFill>
              </a:rPr>
              <a:t>Mitchell </a:t>
            </a:r>
            <a:r>
              <a:rPr lang="en-GB" sz="1100" dirty="0" smtClean="0">
                <a:solidFill>
                  <a:srgbClr val="CC3399"/>
                </a:solidFill>
              </a:rPr>
              <a:t>(</a:t>
            </a:r>
            <a:r>
              <a:rPr lang="cy-GB" sz="1100" dirty="0" smtClean="0">
                <a:solidFill>
                  <a:srgbClr val="CC3399"/>
                </a:solidFill>
              </a:rPr>
              <a:t>Ei waith ei hun</a:t>
            </a:r>
            <a:r>
              <a:rPr lang="en-GB" sz="1100" dirty="0" smtClean="0">
                <a:solidFill>
                  <a:srgbClr val="CC3399"/>
                </a:solidFill>
              </a:rPr>
              <a:t>) </a:t>
            </a:r>
            <a:r>
              <a:rPr lang="en-GB" sz="1100" dirty="0">
                <a:solidFill>
                  <a:srgbClr val="CC3399"/>
                </a:solidFill>
              </a:rPr>
              <a:t>[CC BY-SA 3.0 (http://creativecommons.org/licenses/by-sa/3.0)], via Wikimedia Commons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13" y="408492"/>
            <a:ext cx="4444987" cy="28175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08520" y="2625836"/>
            <a:ext cx="4408496" cy="600164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GB" sz="1100" dirty="0" err="1" smtClean="0">
                <a:solidFill>
                  <a:srgbClr val="CC3399"/>
                </a:solidFill>
              </a:rPr>
              <a:t>Gan</a:t>
            </a:r>
            <a:r>
              <a:rPr lang="en-GB" sz="1100" dirty="0" smtClean="0">
                <a:solidFill>
                  <a:srgbClr val="CC3399"/>
                </a:solidFill>
              </a:rPr>
              <a:t> </a:t>
            </a:r>
            <a:r>
              <a:rPr lang="en-GB" sz="1100" dirty="0">
                <a:solidFill>
                  <a:srgbClr val="CC3399"/>
                </a:solidFill>
              </a:rPr>
              <a:t>Aileenw97 </a:t>
            </a:r>
            <a:r>
              <a:rPr lang="en-GB" sz="1100" dirty="0" smtClean="0">
                <a:solidFill>
                  <a:srgbClr val="CC3399"/>
                </a:solidFill>
              </a:rPr>
              <a:t>(</a:t>
            </a:r>
            <a:r>
              <a:rPr lang="cy-GB" sz="1100" dirty="0" smtClean="0">
                <a:solidFill>
                  <a:srgbClr val="CC3399"/>
                </a:solidFill>
              </a:rPr>
              <a:t>Ei gwaith ei hun</a:t>
            </a:r>
            <a:r>
              <a:rPr lang="en-GB" sz="1100" dirty="0" smtClean="0">
                <a:solidFill>
                  <a:srgbClr val="CC3399"/>
                </a:solidFill>
              </a:rPr>
              <a:t>) </a:t>
            </a:r>
            <a:r>
              <a:rPr lang="en-GB" sz="1100" dirty="0">
                <a:solidFill>
                  <a:srgbClr val="CC3399"/>
                </a:solidFill>
              </a:rPr>
              <a:t>[CC BY-SA 3.0 (http://creativecommons.org/licenses/by-sa/3.0)],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104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/>
          </p:nvPr>
        </p:nvGraphicFramePr>
        <p:xfrm>
          <a:off x="559615" y="1366923"/>
          <a:ext cx="3660877" cy="31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4427526" y="1125454"/>
          <a:ext cx="4060866" cy="351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9615" y="4761781"/>
            <a:ext cx="36608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 </a:t>
            </a:r>
            <a:r>
              <a:rPr lang="en-GB" dirty="0" smtClean="0"/>
              <a:t>               </a:t>
            </a:r>
            <a:r>
              <a:rPr lang="cy-GB" sz="2400" dirty="0" smtClean="0"/>
              <a:t>y lluoedd arfog</a:t>
            </a:r>
          </a:p>
          <a:p>
            <a:r>
              <a:rPr lang="cy-GB" sz="2400" dirty="0" smtClean="0"/>
              <a:t>            sifiliaid</a:t>
            </a:r>
            <a:endParaRPr lang="cy-GB" sz="2400" dirty="0"/>
          </a:p>
        </p:txBody>
      </p:sp>
      <p:sp>
        <p:nvSpPr>
          <p:cNvPr id="3" name="Rectangle 2"/>
          <p:cNvSpPr/>
          <p:nvPr/>
        </p:nvSpPr>
        <p:spPr>
          <a:xfrm>
            <a:off x="923028" y="4925694"/>
            <a:ext cx="327804" cy="310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5" name="Rectangle 4"/>
          <p:cNvSpPr/>
          <p:nvPr/>
        </p:nvSpPr>
        <p:spPr>
          <a:xfrm>
            <a:off x="917102" y="5384388"/>
            <a:ext cx="339656" cy="314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4973463" y="4761781"/>
            <a:ext cx="36608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 </a:t>
            </a:r>
            <a:r>
              <a:rPr lang="en-GB" dirty="0" smtClean="0"/>
              <a:t>               </a:t>
            </a:r>
            <a:r>
              <a:rPr lang="cy-GB" sz="2400" dirty="0" smtClean="0"/>
              <a:t>y lluoedd arfog</a:t>
            </a:r>
          </a:p>
          <a:p>
            <a:r>
              <a:rPr lang="cy-GB" sz="2400" dirty="0" smtClean="0"/>
              <a:t>            sifiliaid</a:t>
            </a:r>
            <a:endParaRPr lang="cy-GB" sz="2400" dirty="0"/>
          </a:p>
        </p:txBody>
      </p:sp>
      <p:sp>
        <p:nvSpPr>
          <p:cNvPr id="9" name="Rectangle 8"/>
          <p:cNvSpPr/>
          <p:nvPr/>
        </p:nvSpPr>
        <p:spPr>
          <a:xfrm>
            <a:off x="5308543" y="4917078"/>
            <a:ext cx="327804" cy="310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0" name="Rectangle 9"/>
          <p:cNvSpPr/>
          <p:nvPr/>
        </p:nvSpPr>
        <p:spPr>
          <a:xfrm>
            <a:off x="5318221" y="5323690"/>
            <a:ext cx="339656" cy="314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737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701" y="2113232"/>
            <a:ext cx="6794500" cy="212365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cy-GB" sz="44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yw’r cofebau a welwch yn  coffau pawb a laddwyd mewn rhyfel?</a:t>
            </a:r>
            <a:endParaRPr lang="cy-GB" sz="44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6414" y="1502719"/>
            <a:ext cx="751558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42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“Dwylo ar draws y gwahanfur”, Gogledd Iwerddon.</a:t>
            </a:r>
            <a:endParaRPr lang="cy-GB" sz="42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ile:Reconciliation - Hands Across the Divide - geograph.org.uk - 1518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46" y="717543"/>
            <a:ext cx="4276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785" y="1345422"/>
            <a:ext cx="9303657" cy="52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460</Words>
  <Application>Microsoft Office PowerPoint</Application>
  <PresentationFormat>Widescreen</PresentationFormat>
  <Paragraphs>51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Castellar</vt:lpstr>
      <vt:lpstr>Helvetica Neue Light</vt:lpstr>
      <vt:lpstr>Office Theme</vt:lpstr>
      <vt:lpstr>PowerPoint Presentation</vt:lpstr>
      <vt:lpstr>Yn 1918…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RSOF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Cartwright</dc:creator>
  <cp:lastModifiedBy>Ellis Brooks</cp:lastModifiedBy>
  <cp:revision>39</cp:revision>
  <dcterms:created xsi:type="dcterms:W3CDTF">2015-10-19T11:16:52Z</dcterms:created>
  <dcterms:modified xsi:type="dcterms:W3CDTF">2015-10-30T09:10:22Z</dcterms:modified>
</cp:coreProperties>
</file>