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75" r:id="rId2"/>
    <p:sldId id="274" r:id="rId3"/>
    <p:sldId id="272" r:id="rId4"/>
    <p:sldId id="276" r:id="rId5"/>
    <p:sldId id="261" r:id="rId6"/>
    <p:sldId id="263" r:id="rId7"/>
    <p:sldId id="264" r:id="rId8"/>
    <p:sldId id="265" r:id="rId9"/>
    <p:sldId id="262" r:id="rId10"/>
    <p:sldId id="266" r:id="rId11"/>
    <p:sldId id="267" r:id="rId12"/>
    <p:sldId id="268" r:id="rId13"/>
    <p:sldId id="270" r:id="rId14"/>
    <p:sldId id="269" r:id="rId15"/>
    <p:sldId id="271" r:id="rId16"/>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83468" autoAdjust="0"/>
  </p:normalViewPr>
  <p:slideViewPr>
    <p:cSldViewPr>
      <p:cViewPr varScale="1">
        <p:scale>
          <a:sx n="93" d="100"/>
          <a:sy n="93" d="100"/>
        </p:scale>
        <p:origin x="166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RSOF004\SYS\Qpswhome\Qpswshare\PEACE%20EDUCATION%20ADVISOR\Peace%20Education%20Advisory%20Programme\Projects\Militarisation\GDAMS\UK%20Summer%20Budget.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RSOF004\SYS\Qpswhome\Qpswshare\PEACE%20EDUCATION%20ADVISOR\Peace%20Education%20Advisory%20Programme\Projects\Militarisation\GDAMS\UK%20Summer%20Budget.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Summer Budget for United Kingdom (2015)</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8097550306211722"/>
          <c:y val="0.17220138554275422"/>
          <c:w val="0.42547920685886675"/>
          <c:h val="0.8111407326229223"/>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Pt>
            <c:idx val="7"/>
            <c:bubble3D val="0"/>
            <c:spPr>
              <a:solidFill>
                <a:schemeClr val="accent2">
                  <a:lumMod val="60000"/>
                </a:schemeClr>
              </a:solidFill>
              <a:ln>
                <a:noFill/>
              </a:ln>
              <a:effectLst>
                <a:outerShdw blurRad="254000" sx="102000" sy="102000" algn="ctr" rotWithShape="0">
                  <a:prstClr val="black">
                    <a:alpha val="20000"/>
                  </a:prstClr>
                </a:outerShdw>
              </a:effectLst>
            </c:spPr>
          </c:dPt>
          <c:dPt>
            <c:idx val="8"/>
            <c:bubble3D val="0"/>
            <c:spPr>
              <a:solidFill>
                <a:schemeClr val="accent3">
                  <a:lumMod val="60000"/>
                </a:schemeClr>
              </a:solidFill>
              <a:ln>
                <a:noFill/>
              </a:ln>
              <a:effectLst>
                <a:outerShdw blurRad="254000" sx="102000" sy="102000" algn="ctr" rotWithShape="0">
                  <a:prstClr val="black">
                    <a:alpha val="20000"/>
                  </a:prstClr>
                </a:outerShdw>
              </a:effectLst>
            </c:spPr>
          </c:dPt>
          <c:dPt>
            <c:idx val="9"/>
            <c:bubble3D val="0"/>
            <c:spPr>
              <a:solidFill>
                <a:schemeClr val="accent4">
                  <a:lumMod val="60000"/>
                </a:schemeClr>
              </a:solidFill>
              <a:ln>
                <a:noFill/>
              </a:ln>
              <a:effectLst>
                <a:outerShdw blurRad="254000" sx="102000" sy="102000" algn="ctr" rotWithShape="0">
                  <a:prstClr val="black">
                    <a:alpha val="20000"/>
                  </a:prstClr>
                </a:outerShdw>
              </a:effectLst>
            </c:spPr>
          </c:dPt>
          <c:dPt>
            <c:idx val="10"/>
            <c:bubble3D val="0"/>
            <c:spPr>
              <a:solidFill>
                <a:schemeClr val="accent5">
                  <a:lumMod val="60000"/>
                </a:schemeClr>
              </a:solidFill>
              <a:ln>
                <a:noFill/>
              </a:ln>
              <a:effectLst>
                <a:outerShdw blurRad="254000" sx="102000" sy="102000" algn="ctr" rotWithShape="0">
                  <a:prstClr val="black">
                    <a:alpha val="20000"/>
                  </a:prstClr>
                </a:outerShdw>
              </a:effectLst>
            </c:spPr>
          </c:dPt>
          <c:dPt>
            <c:idx val="11"/>
            <c:bubble3D val="0"/>
            <c:spPr>
              <a:solidFill>
                <a:schemeClr val="accent6">
                  <a:lumMod val="60000"/>
                </a:schemeClr>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'UK National Budget'!$A$2:$A$13</c:f>
              <c:strCache>
                <c:ptCount val="12"/>
                <c:pt idx="0">
                  <c:v>Welfare</c:v>
                </c:pt>
                <c:pt idx="1">
                  <c:v>Health</c:v>
                </c:pt>
                <c:pt idx="2">
                  <c:v>Education</c:v>
                </c:pt>
                <c:pt idx="3">
                  <c:v>Defence</c:v>
                </c:pt>
                <c:pt idx="4">
                  <c:v>Debt interest</c:v>
                </c:pt>
                <c:pt idx="5">
                  <c:v>Public Order and Safety</c:v>
                </c:pt>
                <c:pt idx="6">
                  <c:v>Personal Social Services</c:v>
                </c:pt>
                <c:pt idx="7">
                  <c:v>Transport</c:v>
                </c:pt>
                <c:pt idx="8">
                  <c:v>Housing and environment</c:v>
                </c:pt>
                <c:pt idx="9">
                  <c:v>Industry, agriculture and employment</c:v>
                </c:pt>
                <c:pt idx="10">
                  <c:v>International Development</c:v>
                </c:pt>
                <c:pt idx="11">
                  <c:v>Other</c:v>
                </c:pt>
              </c:strCache>
            </c:strRef>
          </c:cat>
          <c:val>
            <c:numRef>
              <c:f>'UK National Budget'!$B$2:$B$13</c:f>
              <c:numCache>
                <c:formatCode>General</c:formatCode>
                <c:ptCount val="12"/>
                <c:pt idx="0">
                  <c:v>232</c:v>
                </c:pt>
                <c:pt idx="1">
                  <c:v>141</c:v>
                </c:pt>
                <c:pt idx="2">
                  <c:v>99</c:v>
                </c:pt>
                <c:pt idx="3">
                  <c:v>45</c:v>
                </c:pt>
                <c:pt idx="4">
                  <c:v>35</c:v>
                </c:pt>
                <c:pt idx="5">
                  <c:v>34</c:v>
                </c:pt>
                <c:pt idx="6">
                  <c:v>30</c:v>
                </c:pt>
                <c:pt idx="7">
                  <c:v>29</c:v>
                </c:pt>
                <c:pt idx="8">
                  <c:v>28</c:v>
                </c:pt>
                <c:pt idx="9">
                  <c:v>24</c:v>
                </c:pt>
                <c:pt idx="10">
                  <c:v>12</c:v>
                </c:pt>
                <c:pt idx="11">
                  <c:v>36</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Summer Budget for United Kingdom (2015)</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8097550306211722"/>
          <c:y val="0.17220138554275422"/>
          <c:w val="0.42547920685886675"/>
          <c:h val="0.8111407326229223"/>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Pt>
            <c:idx val="7"/>
            <c:bubble3D val="0"/>
            <c:spPr>
              <a:solidFill>
                <a:schemeClr val="accent2">
                  <a:lumMod val="60000"/>
                </a:schemeClr>
              </a:solidFill>
              <a:ln>
                <a:noFill/>
              </a:ln>
              <a:effectLst>
                <a:outerShdw blurRad="254000" sx="102000" sy="102000" algn="ctr" rotWithShape="0">
                  <a:prstClr val="black">
                    <a:alpha val="20000"/>
                  </a:prstClr>
                </a:outerShdw>
              </a:effectLst>
            </c:spPr>
          </c:dPt>
          <c:dPt>
            <c:idx val="8"/>
            <c:bubble3D val="0"/>
            <c:spPr>
              <a:solidFill>
                <a:schemeClr val="accent3">
                  <a:lumMod val="60000"/>
                </a:schemeClr>
              </a:solidFill>
              <a:ln>
                <a:noFill/>
              </a:ln>
              <a:effectLst>
                <a:outerShdw blurRad="254000" sx="102000" sy="102000" algn="ctr" rotWithShape="0">
                  <a:prstClr val="black">
                    <a:alpha val="20000"/>
                  </a:prstClr>
                </a:outerShdw>
              </a:effectLst>
            </c:spPr>
          </c:dPt>
          <c:dPt>
            <c:idx val="9"/>
            <c:bubble3D val="0"/>
            <c:spPr>
              <a:solidFill>
                <a:schemeClr val="accent4">
                  <a:lumMod val="60000"/>
                </a:schemeClr>
              </a:solidFill>
              <a:ln>
                <a:noFill/>
              </a:ln>
              <a:effectLst>
                <a:outerShdw blurRad="254000" sx="102000" sy="102000" algn="ctr" rotWithShape="0">
                  <a:prstClr val="black">
                    <a:alpha val="20000"/>
                  </a:prstClr>
                </a:outerShdw>
              </a:effectLst>
            </c:spPr>
          </c:dPt>
          <c:dPt>
            <c:idx val="10"/>
            <c:bubble3D val="0"/>
            <c:spPr>
              <a:solidFill>
                <a:schemeClr val="accent5">
                  <a:lumMod val="60000"/>
                </a:schemeClr>
              </a:solidFill>
              <a:ln>
                <a:noFill/>
              </a:ln>
              <a:effectLst>
                <a:outerShdw blurRad="254000" sx="102000" sy="102000" algn="ctr" rotWithShape="0">
                  <a:prstClr val="black">
                    <a:alpha val="20000"/>
                  </a:prstClr>
                </a:outerShdw>
              </a:effectLst>
            </c:spPr>
          </c:dPt>
          <c:dPt>
            <c:idx val="11"/>
            <c:bubble3D val="0"/>
            <c:spPr>
              <a:solidFill>
                <a:schemeClr val="accent6">
                  <a:lumMod val="60000"/>
                </a:schemeClr>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'UK National Budget'!$A$2:$A$13</c:f>
              <c:strCache>
                <c:ptCount val="12"/>
                <c:pt idx="0">
                  <c:v>Welfare</c:v>
                </c:pt>
                <c:pt idx="1">
                  <c:v>Health</c:v>
                </c:pt>
                <c:pt idx="2">
                  <c:v>Education</c:v>
                </c:pt>
                <c:pt idx="3">
                  <c:v>Defence</c:v>
                </c:pt>
                <c:pt idx="4">
                  <c:v>Debt interest</c:v>
                </c:pt>
                <c:pt idx="5">
                  <c:v>Public Order and Safety</c:v>
                </c:pt>
                <c:pt idx="6">
                  <c:v>Personal Social Services</c:v>
                </c:pt>
                <c:pt idx="7">
                  <c:v>Transport</c:v>
                </c:pt>
                <c:pt idx="8">
                  <c:v>Housing and environment</c:v>
                </c:pt>
                <c:pt idx="9">
                  <c:v>Industry, agriculture and employment</c:v>
                </c:pt>
                <c:pt idx="10">
                  <c:v>International Development</c:v>
                </c:pt>
                <c:pt idx="11">
                  <c:v>Other</c:v>
                </c:pt>
              </c:strCache>
            </c:strRef>
          </c:cat>
          <c:val>
            <c:numRef>
              <c:f>'UK National Budget'!$B$2:$B$13</c:f>
              <c:numCache>
                <c:formatCode>General</c:formatCode>
                <c:ptCount val="12"/>
                <c:pt idx="0">
                  <c:v>232</c:v>
                </c:pt>
                <c:pt idx="1">
                  <c:v>141</c:v>
                </c:pt>
                <c:pt idx="2">
                  <c:v>99</c:v>
                </c:pt>
                <c:pt idx="3">
                  <c:v>45</c:v>
                </c:pt>
                <c:pt idx="4">
                  <c:v>35</c:v>
                </c:pt>
                <c:pt idx="5">
                  <c:v>34</c:v>
                </c:pt>
                <c:pt idx="6">
                  <c:v>30</c:v>
                </c:pt>
                <c:pt idx="7">
                  <c:v>29</c:v>
                </c:pt>
                <c:pt idx="8">
                  <c:v>28</c:v>
                </c:pt>
                <c:pt idx="9">
                  <c:v>24</c:v>
                </c:pt>
                <c:pt idx="10">
                  <c:v>12</c:v>
                </c:pt>
                <c:pt idx="11">
                  <c:v>36</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Budget for </a:t>
            </a:r>
            <a:r>
              <a:rPr lang="en-GB" dirty="0" smtClean="0"/>
              <a:t>a </a:t>
            </a:r>
            <a:r>
              <a:rPr lang="en-GB" smtClean="0"/>
              <a:t>safer world</a:t>
            </a:r>
            <a:endParaRPr lang="en-GB"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Budget for security</c:v>
                </c:pt>
              </c:strCache>
            </c:strRef>
          </c:tx>
          <c:dPt>
            <c:idx val="0"/>
            <c:bubble3D val="0"/>
            <c:spPr>
              <a:solidFill>
                <a:srgbClr val="00B050"/>
              </a:solidFill>
              <a:ln w="19050">
                <a:solidFill>
                  <a:schemeClr val="lt1"/>
                </a:solidFill>
              </a:ln>
              <a:effectLst/>
            </c:spPr>
          </c:dPt>
          <c:dPt>
            <c:idx val="1"/>
            <c:bubble3D val="0"/>
            <c:spPr>
              <a:solidFill>
                <a:schemeClr val="tx1"/>
              </a:solidFill>
              <a:ln w="19050">
                <a:solidFill>
                  <a:schemeClr val="lt1"/>
                </a:solidFill>
              </a:ln>
              <a:effectLst/>
            </c:spPr>
          </c:dPt>
          <c:dPt>
            <c:idx val="2"/>
            <c:bubble3D val="0"/>
            <c:spPr>
              <a:solidFill>
                <a:srgbClr val="FF0000"/>
              </a:solidFill>
              <a:ln w="19050">
                <a:solidFill>
                  <a:schemeClr val="accent5">
                    <a:lumMod val="60000"/>
                    <a:lumOff val="40000"/>
                  </a:schemeClr>
                </a:solidFill>
              </a:ln>
              <a:effectLst/>
            </c:spPr>
          </c:dPt>
          <c:dPt>
            <c:idx val="3"/>
            <c:bubble3D val="0"/>
            <c:spPr>
              <a:solidFill>
                <a:srgbClr val="0070C0"/>
              </a:solidFill>
              <a:ln w="19050">
                <a:solidFill>
                  <a:schemeClr val="lt1"/>
                </a:solidFill>
              </a:ln>
              <a:effectLst/>
            </c:spPr>
          </c:dPt>
          <c:cat>
            <c:strRef>
              <c:f>Sheet1!$A$2:$A$5</c:f>
              <c:strCache>
                <c:ptCount val="4"/>
                <c:pt idx="0">
                  <c:v>Tackle Climate change</c:v>
                </c:pt>
                <c:pt idx="1">
                  <c:v>International Peace building</c:v>
                </c:pt>
                <c:pt idx="2">
                  <c:v>Military and armed intervention</c:v>
                </c:pt>
                <c:pt idx="3">
                  <c:v>Education &amp; Healthcare</c:v>
                </c:pt>
              </c:strCache>
            </c:strRef>
          </c:cat>
          <c:val>
            <c:numRef>
              <c:f>Sheet1!$B$2:$B$5</c:f>
              <c:numCache>
                <c:formatCode>General</c:formatCode>
                <c:ptCount val="4"/>
                <c:pt idx="0">
                  <c:v>25</c:v>
                </c:pt>
                <c:pt idx="1">
                  <c:v>25</c:v>
                </c:pt>
                <c:pt idx="2">
                  <c:v>25</c:v>
                </c:pt>
                <c:pt idx="3">
                  <c:v>25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44931" cy="496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6" tIns="47783" rIns="95566" bIns="47783" numCol="1" anchor="t" anchorCtr="0" compatLnSpc="1">
            <a:prstTxWarp prst="textNoShape">
              <a:avLst/>
            </a:prstTxWarp>
          </a:bodyPr>
          <a:lstStyle>
            <a:lvl1pPr defTabSz="955899">
              <a:defRPr sz="1300"/>
            </a:lvl1pPr>
          </a:lstStyle>
          <a:p>
            <a:endParaRPr lang="en-GB" altLang="en-US"/>
          </a:p>
        </p:txBody>
      </p:sp>
      <p:sp>
        <p:nvSpPr>
          <p:cNvPr id="25603" name="Rectangle 3"/>
          <p:cNvSpPr>
            <a:spLocks noGrp="1" noChangeArrowheads="1"/>
          </p:cNvSpPr>
          <p:nvPr>
            <p:ph type="dt" sz="quarter" idx="1"/>
          </p:nvPr>
        </p:nvSpPr>
        <p:spPr bwMode="auto">
          <a:xfrm>
            <a:off x="3852744" y="0"/>
            <a:ext cx="2944931" cy="496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6" tIns="47783" rIns="95566" bIns="47783" numCol="1" anchor="t" anchorCtr="0" compatLnSpc="1">
            <a:prstTxWarp prst="textNoShape">
              <a:avLst/>
            </a:prstTxWarp>
          </a:bodyPr>
          <a:lstStyle>
            <a:lvl1pPr algn="r" defTabSz="955899">
              <a:defRPr sz="1300"/>
            </a:lvl1pPr>
          </a:lstStyle>
          <a:p>
            <a:endParaRPr lang="en-GB" altLang="en-US"/>
          </a:p>
        </p:txBody>
      </p:sp>
      <p:sp>
        <p:nvSpPr>
          <p:cNvPr id="25604" name="Rectangle 4"/>
          <p:cNvSpPr>
            <a:spLocks noGrp="1" noChangeArrowheads="1"/>
          </p:cNvSpPr>
          <p:nvPr>
            <p:ph type="ftr" sz="quarter" idx="2"/>
          </p:nvPr>
        </p:nvSpPr>
        <p:spPr bwMode="auto">
          <a:xfrm>
            <a:off x="0" y="9429680"/>
            <a:ext cx="2944931" cy="496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6" tIns="47783" rIns="95566" bIns="47783" numCol="1" anchor="b" anchorCtr="0" compatLnSpc="1">
            <a:prstTxWarp prst="textNoShape">
              <a:avLst/>
            </a:prstTxWarp>
          </a:bodyPr>
          <a:lstStyle>
            <a:lvl1pPr defTabSz="955899">
              <a:defRPr sz="1300"/>
            </a:lvl1pPr>
          </a:lstStyle>
          <a:p>
            <a:endParaRPr lang="en-GB" altLang="en-US"/>
          </a:p>
        </p:txBody>
      </p:sp>
      <p:sp>
        <p:nvSpPr>
          <p:cNvPr id="25605" name="Rectangle 5"/>
          <p:cNvSpPr>
            <a:spLocks noGrp="1" noChangeArrowheads="1"/>
          </p:cNvSpPr>
          <p:nvPr>
            <p:ph type="sldNum" sz="quarter" idx="3"/>
          </p:nvPr>
        </p:nvSpPr>
        <p:spPr bwMode="auto">
          <a:xfrm>
            <a:off x="3852744" y="9429680"/>
            <a:ext cx="2944931" cy="496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6" tIns="47783" rIns="95566" bIns="47783" numCol="1" anchor="b" anchorCtr="0" compatLnSpc="1">
            <a:prstTxWarp prst="textNoShape">
              <a:avLst/>
            </a:prstTxWarp>
          </a:bodyPr>
          <a:lstStyle>
            <a:lvl1pPr algn="r" defTabSz="955899">
              <a:defRPr sz="1300"/>
            </a:lvl1pPr>
          </a:lstStyle>
          <a:p>
            <a:fld id="{0ED76197-C1FA-4BD5-80A8-C00FDDFD671E}" type="slidenum">
              <a:rPr lang="en-GB" altLang="en-US"/>
              <a:pPr/>
              <a:t>‹#›</a:t>
            </a:fld>
            <a:endParaRPr lang="en-GB" altLang="en-US"/>
          </a:p>
        </p:txBody>
      </p:sp>
    </p:spTree>
    <p:extLst>
      <p:ext uri="{BB962C8B-B14F-4D97-AF65-F5344CB8AC3E}">
        <p14:creationId xmlns:p14="http://schemas.microsoft.com/office/powerpoint/2010/main" val="715231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4931" cy="496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6" tIns="47783" rIns="95566" bIns="47783" numCol="1" anchor="t" anchorCtr="0" compatLnSpc="1">
            <a:prstTxWarp prst="textNoShape">
              <a:avLst/>
            </a:prstTxWarp>
          </a:bodyPr>
          <a:lstStyle>
            <a:lvl1pPr defTabSz="955899">
              <a:defRPr sz="1300"/>
            </a:lvl1pPr>
          </a:lstStyle>
          <a:p>
            <a:endParaRPr lang="en-GB" altLang="en-US"/>
          </a:p>
        </p:txBody>
      </p:sp>
      <p:sp>
        <p:nvSpPr>
          <p:cNvPr id="3075" name="Rectangle 3"/>
          <p:cNvSpPr>
            <a:spLocks noGrp="1" noChangeArrowheads="1"/>
          </p:cNvSpPr>
          <p:nvPr>
            <p:ph type="dt" idx="1"/>
          </p:nvPr>
        </p:nvSpPr>
        <p:spPr bwMode="auto">
          <a:xfrm>
            <a:off x="3852744" y="0"/>
            <a:ext cx="2944931" cy="496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6" tIns="47783" rIns="95566" bIns="47783" numCol="1" anchor="t" anchorCtr="0" compatLnSpc="1">
            <a:prstTxWarp prst="textNoShape">
              <a:avLst/>
            </a:prstTxWarp>
          </a:bodyPr>
          <a:lstStyle>
            <a:lvl1pPr algn="r" defTabSz="955899">
              <a:defRPr sz="1300"/>
            </a:lvl1pPr>
          </a:lstStyle>
          <a:p>
            <a:endParaRPr lang="en-GB" altLang="en-US"/>
          </a:p>
        </p:txBody>
      </p:sp>
      <p:sp>
        <p:nvSpPr>
          <p:cNvPr id="3076" name="Rectangle 4"/>
          <p:cNvSpPr>
            <a:spLocks noGrp="1" noRot="1" noChangeAspect="1" noChangeArrowheads="1" noTextEdit="1"/>
          </p:cNvSpPr>
          <p:nvPr>
            <p:ph type="sldImg" idx="2"/>
          </p:nvPr>
        </p:nvSpPr>
        <p:spPr bwMode="auto">
          <a:xfrm>
            <a:off x="919163" y="744538"/>
            <a:ext cx="4959350" cy="37211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06253" y="4715623"/>
            <a:ext cx="4985170" cy="446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6" tIns="47783" rIns="95566" bIns="47783"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078" name="Rectangle 6"/>
          <p:cNvSpPr>
            <a:spLocks noGrp="1" noChangeArrowheads="1"/>
          </p:cNvSpPr>
          <p:nvPr>
            <p:ph type="ftr" sz="quarter" idx="4"/>
          </p:nvPr>
        </p:nvSpPr>
        <p:spPr bwMode="auto">
          <a:xfrm>
            <a:off x="0" y="9429680"/>
            <a:ext cx="2944931" cy="496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6" tIns="47783" rIns="95566" bIns="47783" numCol="1" anchor="b" anchorCtr="0" compatLnSpc="1">
            <a:prstTxWarp prst="textNoShape">
              <a:avLst/>
            </a:prstTxWarp>
          </a:bodyPr>
          <a:lstStyle>
            <a:lvl1pPr defTabSz="955899">
              <a:defRPr sz="1300"/>
            </a:lvl1pPr>
          </a:lstStyle>
          <a:p>
            <a:endParaRPr lang="en-GB" altLang="en-US"/>
          </a:p>
        </p:txBody>
      </p:sp>
      <p:sp>
        <p:nvSpPr>
          <p:cNvPr id="3079" name="Rectangle 7"/>
          <p:cNvSpPr>
            <a:spLocks noGrp="1" noChangeArrowheads="1"/>
          </p:cNvSpPr>
          <p:nvPr>
            <p:ph type="sldNum" sz="quarter" idx="5"/>
          </p:nvPr>
        </p:nvSpPr>
        <p:spPr bwMode="auto">
          <a:xfrm>
            <a:off x="3852744" y="9429680"/>
            <a:ext cx="2944931" cy="496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6" tIns="47783" rIns="95566" bIns="47783" numCol="1" anchor="b" anchorCtr="0" compatLnSpc="1">
            <a:prstTxWarp prst="textNoShape">
              <a:avLst/>
            </a:prstTxWarp>
          </a:bodyPr>
          <a:lstStyle>
            <a:lvl1pPr algn="r" defTabSz="955899">
              <a:defRPr sz="1300"/>
            </a:lvl1pPr>
          </a:lstStyle>
          <a:p>
            <a:fld id="{94907B7E-17C7-4CED-B9E0-D2129085DAE3}" type="slidenum">
              <a:rPr lang="en-GB" altLang="en-US"/>
              <a:pPr/>
              <a:t>‹#›</a:t>
            </a:fld>
            <a:endParaRPr lang="en-GB" altLang="en-US"/>
          </a:p>
        </p:txBody>
      </p:sp>
    </p:spTree>
    <p:extLst>
      <p:ext uri="{BB962C8B-B14F-4D97-AF65-F5344CB8AC3E}">
        <p14:creationId xmlns:p14="http://schemas.microsoft.com/office/powerpoint/2010/main" val="27187439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v.uk/government/speeches/stronger-defence-in-a-more-dangerous-world"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907B7E-17C7-4CED-B9E0-D2129085DAE3}" type="slidenum">
              <a:rPr lang="en-GB" altLang="en-US" smtClean="0"/>
              <a:pPr/>
              <a:t>1</a:t>
            </a:fld>
            <a:endParaRPr lang="en-GB" altLang="en-US"/>
          </a:p>
        </p:txBody>
      </p:sp>
    </p:spTree>
    <p:extLst>
      <p:ext uri="{BB962C8B-B14F-4D97-AF65-F5344CB8AC3E}">
        <p14:creationId xmlns:p14="http://schemas.microsoft.com/office/powerpoint/2010/main" val="2264126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a:t>
            </a:r>
            <a:r>
              <a:rPr lang="en-GB" baseline="0" dirty="0" smtClean="0"/>
              <a:t>s strange looking map alters the size of countries based on how much they spend on the military- the higher the military spending the bigger the country</a:t>
            </a:r>
          </a:p>
          <a:p>
            <a:r>
              <a:rPr lang="en-GB" baseline="0" dirty="0" smtClean="0"/>
              <a:t>Can you see the UK? What do you notice about it? What other countries do you recognise?</a:t>
            </a:r>
          </a:p>
          <a:p>
            <a:endParaRPr lang="en-GB" dirty="0" smtClean="0"/>
          </a:p>
          <a:p>
            <a:endParaRPr lang="en-GB" dirty="0" smtClean="0"/>
          </a:p>
          <a:p>
            <a:r>
              <a:rPr lang="en-GB" dirty="0" smtClean="0"/>
              <a:t>More</a:t>
            </a:r>
            <a:r>
              <a:rPr lang="en-GB" baseline="0" dirty="0" smtClean="0"/>
              <a:t> information about this map can be found at: http://www.viewsoftheworld.net/?p=3363</a:t>
            </a:r>
            <a:endParaRPr lang="en-GB" dirty="0" smtClean="0"/>
          </a:p>
          <a:p>
            <a:endParaRPr lang="en-GB" dirty="0" smtClean="0"/>
          </a:p>
          <a:p>
            <a:endParaRPr lang="en-GB" dirty="0" smtClean="0"/>
          </a:p>
          <a:p>
            <a:r>
              <a:rPr lang="en-GB" dirty="0" smtClean="0"/>
              <a:t>https://www.youtube.com/watch?v=MBGeBlsiSMU</a:t>
            </a:r>
            <a:endParaRPr lang="en-GB" dirty="0"/>
          </a:p>
        </p:txBody>
      </p:sp>
      <p:sp>
        <p:nvSpPr>
          <p:cNvPr id="4" name="Slide Number Placeholder 3"/>
          <p:cNvSpPr>
            <a:spLocks noGrp="1"/>
          </p:cNvSpPr>
          <p:nvPr>
            <p:ph type="sldNum" sz="quarter" idx="10"/>
          </p:nvPr>
        </p:nvSpPr>
        <p:spPr/>
        <p:txBody>
          <a:bodyPr/>
          <a:lstStyle/>
          <a:p>
            <a:fld id="{94907B7E-17C7-4CED-B9E0-D2129085DAE3}" type="slidenum">
              <a:rPr lang="en-GB" altLang="en-US" smtClean="0"/>
              <a:pPr/>
              <a:t>13</a:t>
            </a:fld>
            <a:endParaRPr lang="en-GB" altLang="en-US"/>
          </a:p>
        </p:txBody>
      </p:sp>
    </p:spTree>
    <p:extLst>
      <p:ext uri="{BB962C8B-B14F-4D97-AF65-F5344CB8AC3E}">
        <p14:creationId xmlns:p14="http://schemas.microsoft.com/office/powerpoint/2010/main" val="3006463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907B7E-17C7-4CED-B9E0-D2129085DAE3}" type="slidenum">
              <a:rPr lang="en-GB" altLang="en-US" smtClean="0"/>
              <a:pPr/>
              <a:t>14</a:t>
            </a:fld>
            <a:endParaRPr lang="en-GB" altLang="en-US"/>
          </a:p>
        </p:txBody>
      </p:sp>
    </p:spTree>
    <p:extLst>
      <p:ext uri="{BB962C8B-B14F-4D97-AF65-F5344CB8AC3E}">
        <p14:creationId xmlns:p14="http://schemas.microsoft.com/office/powerpoint/2010/main" val="3194955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 to http://bit.ly/GDAMS-Submit-2016 to add your results to the national survey</a:t>
            </a:r>
            <a:endParaRPr lang="en-GB" dirty="0"/>
          </a:p>
        </p:txBody>
      </p:sp>
      <p:sp>
        <p:nvSpPr>
          <p:cNvPr id="4" name="Slide Number Placeholder 3"/>
          <p:cNvSpPr>
            <a:spLocks noGrp="1"/>
          </p:cNvSpPr>
          <p:nvPr>
            <p:ph type="sldNum" sz="quarter" idx="10"/>
          </p:nvPr>
        </p:nvSpPr>
        <p:spPr/>
        <p:txBody>
          <a:bodyPr/>
          <a:lstStyle/>
          <a:p>
            <a:fld id="{94907B7E-17C7-4CED-B9E0-D2129085DAE3}" type="slidenum">
              <a:rPr lang="en-GB" altLang="en-US" smtClean="0"/>
              <a:pPr/>
              <a:t>15</a:t>
            </a:fld>
            <a:endParaRPr lang="en-GB" altLang="en-US"/>
          </a:p>
        </p:txBody>
      </p:sp>
    </p:spTree>
    <p:extLst>
      <p:ext uri="{BB962C8B-B14F-4D97-AF65-F5344CB8AC3E}">
        <p14:creationId xmlns:p14="http://schemas.microsoft.com/office/powerpoint/2010/main" val="848049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smtClean="0"/>
              <a:t>Speech by Michael Fallon, Secretary of State </a:t>
            </a:r>
            <a:r>
              <a:rPr lang="en-GB" sz="1200" smtClean="0"/>
              <a:t>for Defence 2015 </a:t>
            </a:r>
            <a:r>
              <a:rPr lang="en-GB" sz="1200" dirty="0" smtClean="0">
                <a:hlinkClick r:id="rId3"/>
              </a:rPr>
              <a:t>https://www.gov.uk/government/speeches/stronger-defence-in-a-more-dangerous-world</a:t>
            </a:r>
            <a:r>
              <a:rPr lang="en-GB" sz="1200" dirty="0" smtClean="0"/>
              <a:t> </a:t>
            </a:r>
          </a:p>
          <a:p>
            <a:endParaRPr lang="en-GB" dirty="0" smtClean="0"/>
          </a:p>
          <a:p>
            <a:r>
              <a:rPr lang="en-GB" dirty="0" smtClean="0"/>
              <a:t>The last</a:t>
            </a:r>
            <a:r>
              <a:rPr lang="en-GB" baseline="0" dirty="0" smtClean="0"/>
              <a:t> paragraph quoted here is quite stretching in terms of language, using terms like “GDP” (Gross Domestic Product- the total money generated by the whole country), but it gives a sense of the way percentages are discussed.</a:t>
            </a:r>
          </a:p>
          <a:p>
            <a:endParaRPr lang="en-GB" baseline="0" dirty="0" smtClean="0"/>
          </a:p>
          <a:p>
            <a:r>
              <a:rPr lang="en-GB" baseline="0" dirty="0" smtClean="0"/>
              <a:t>2% is judged significant because it is the amount NATO (The North Atlantic Treaty Organisation) asks of members.</a:t>
            </a:r>
            <a:endParaRPr lang="en-GB" dirty="0"/>
          </a:p>
        </p:txBody>
      </p:sp>
      <p:sp>
        <p:nvSpPr>
          <p:cNvPr id="4" name="Slide Number Placeholder 3"/>
          <p:cNvSpPr>
            <a:spLocks noGrp="1"/>
          </p:cNvSpPr>
          <p:nvPr>
            <p:ph type="sldNum" sz="quarter" idx="10"/>
          </p:nvPr>
        </p:nvSpPr>
        <p:spPr/>
        <p:txBody>
          <a:bodyPr/>
          <a:lstStyle/>
          <a:p>
            <a:fld id="{94907B7E-17C7-4CED-B9E0-D2129085DAE3}" type="slidenum">
              <a:rPr lang="en-GB" altLang="en-US" smtClean="0"/>
              <a:pPr/>
              <a:t>2</a:t>
            </a:fld>
            <a:endParaRPr lang="en-GB" altLang="en-US"/>
          </a:p>
        </p:txBody>
      </p:sp>
    </p:spTree>
    <p:extLst>
      <p:ext uri="{BB962C8B-B14F-4D97-AF65-F5344CB8AC3E}">
        <p14:creationId xmlns:p14="http://schemas.microsoft.com/office/powerpoint/2010/main" val="3148517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907B7E-17C7-4CED-B9E0-D2129085DAE3}" type="slidenum">
              <a:rPr lang="en-GB" altLang="en-US" smtClean="0"/>
              <a:pPr/>
              <a:t>3</a:t>
            </a:fld>
            <a:endParaRPr lang="en-GB" altLang="en-US"/>
          </a:p>
        </p:txBody>
      </p:sp>
    </p:spTree>
    <p:extLst>
      <p:ext uri="{BB962C8B-B14F-4D97-AF65-F5344CB8AC3E}">
        <p14:creationId xmlns:p14="http://schemas.microsoft.com/office/powerpoint/2010/main" val="3076825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Times New Roman" panose="02020603050405020304" pitchFamily="18" charset="0"/>
                <a:ea typeface="+mn-ea"/>
                <a:cs typeface="+mn-cs"/>
              </a:rPr>
              <a:t>Military spending to be shifted towards social and environmental needs. - https://demilitarize.org.uk/about/</a:t>
            </a:r>
            <a:endParaRPr lang="en-GB" dirty="0"/>
          </a:p>
        </p:txBody>
      </p:sp>
      <p:sp>
        <p:nvSpPr>
          <p:cNvPr id="4" name="Slide Number Placeholder 3"/>
          <p:cNvSpPr>
            <a:spLocks noGrp="1"/>
          </p:cNvSpPr>
          <p:nvPr>
            <p:ph type="sldNum" sz="quarter" idx="10"/>
          </p:nvPr>
        </p:nvSpPr>
        <p:spPr/>
        <p:txBody>
          <a:bodyPr/>
          <a:lstStyle/>
          <a:p>
            <a:fld id="{94907B7E-17C7-4CED-B9E0-D2129085DAE3}" type="slidenum">
              <a:rPr lang="en-GB" altLang="en-US" smtClean="0"/>
              <a:pPr/>
              <a:t>4</a:t>
            </a:fld>
            <a:endParaRPr lang="en-GB" altLang="en-US"/>
          </a:p>
        </p:txBody>
      </p:sp>
    </p:spTree>
    <p:extLst>
      <p:ext uri="{BB962C8B-B14F-4D97-AF65-F5344CB8AC3E}">
        <p14:creationId xmlns:p14="http://schemas.microsoft.com/office/powerpoint/2010/main" val="2511019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More information about the cost of the Afghanistan War : http://www.theguardian.com/world/2013/may/30/afghanistan-war-cost-britain-37bn-book </a:t>
            </a:r>
          </a:p>
          <a:p>
            <a:r>
              <a:rPr lang="en-GB" dirty="0" smtClean="0"/>
              <a:t>NATO stands for North Atlantic Treaty Organisation, an</a:t>
            </a:r>
            <a:r>
              <a:rPr lang="en-GB" baseline="0" dirty="0" smtClean="0"/>
              <a:t> alliance of countries committed to defending each other. Members are supposed to spend 2% of their GDP on the military.</a:t>
            </a:r>
            <a:endParaRPr lang="en-GB" dirty="0"/>
          </a:p>
        </p:txBody>
      </p:sp>
      <p:sp>
        <p:nvSpPr>
          <p:cNvPr id="4" name="Slide Number Placeholder 3"/>
          <p:cNvSpPr>
            <a:spLocks noGrp="1"/>
          </p:cNvSpPr>
          <p:nvPr>
            <p:ph type="sldNum" sz="quarter" idx="10"/>
          </p:nvPr>
        </p:nvSpPr>
        <p:spPr/>
        <p:txBody>
          <a:bodyPr/>
          <a:lstStyle/>
          <a:p>
            <a:fld id="{94907B7E-17C7-4CED-B9E0-D2129085DAE3}" type="slidenum">
              <a:rPr lang="en-GB" altLang="en-US" smtClean="0"/>
              <a:pPr/>
              <a:t>6</a:t>
            </a:fld>
            <a:endParaRPr lang="en-GB" altLang="en-US"/>
          </a:p>
        </p:txBody>
      </p:sp>
    </p:spTree>
    <p:extLst>
      <p:ext uri="{BB962C8B-B14F-4D97-AF65-F5344CB8AC3E}">
        <p14:creationId xmlns:p14="http://schemas.microsoft.com/office/powerpoint/2010/main" val="2667133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More information from Oxfam’s 2015 report: http://www.oxfam.org.uk/media-centre/press-releases/2015/11/delays-in-cutting-emissions-set-to-cost-developing-countries-hundreds-of-billions-of-dollars-more</a:t>
            </a:r>
            <a:endParaRPr lang="en-GB" dirty="0"/>
          </a:p>
        </p:txBody>
      </p:sp>
      <p:sp>
        <p:nvSpPr>
          <p:cNvPr id="4" name="Slide Number Placeholder 3"/>
          <p:cNvSpPr>
            <a:spLocks noGrp="1"/>
          </p:cNvSpPr>
          <p:nvPr>
            <p:ph type="sldNum" sz="quarter" idx="10"/>
          </p:nvPr>
        </p:nvSpPr>
        <p:spPr/>
        <p:txBody>
          <a:bodyPr/>
          <a:lstStyle/>
          <a:p>
            <a:fld id="{94907B7E-17C7-4CED-B9E0-D2129085DAE3}" type="slidenum">
              <a:rPr lang="en-GB" altLang="en-US" smtClean="0"/>
              <a:pPr/>
              <a:t>7</a:t>
            </a:fld>
            <a:endParaRPr lang="en-GB" altLang="en-US"/>
          </a:p>
        </p:txBody>
      </p:sp>
    </p:spTree>
    <p:extLst>
      <p:ext uri="{BB962C8B-B14F-4D97-AF65-F5344CB8AC3E}">
        <p14:creationId xmlns:p14="http://schemas.microsoft.com/office/powerpoint/2010/main" val="2836793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907B7E-17C7-4CED-B9E0-D2129085DAE3}" type="slidenum">
              <a:rPr lang="en-GB" altLang="en-US" smtClean="0"/>
              <a:pPr/>
              <a:t>8</a:t>
            </a:fld>
            <a:endParaRPr lang="en-GB" altLang="en-US"/>
          </a:p>
        </p:txBody>
      </p:sp>
    </p:spTree>
    <p:extLst>
      <p:ext uri="{BB962C8B-B14F-4D97-AF65-F5344CB8AC3E}">
        <p14:creationId xmlns:p14="http://schemas.microsoft.com/office/powerpoint/2010/main" val="289838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More info:</a:t>
            </a:r>
            <a:r>
              <a:rPr lang="en-GB" baseline="0" dirty="0" smtClean="0"/>
              <a:t> https://demilitarize.org.uk/wp-content/uploads/Budget-2015.pdf</a:t>
            </a:r>
          </a:p>
          <a:p>
            <a:r>
              <a:rPr lang="en-GB" baseline="0" dirty="0" smtClean="0"/>
              <a:t>Full Michael Fallon speech: https://www.gov.uk/government/speeches/stronger-defence-in-a-more-dangerous-world </a:t>
            </a:r>
            <a:endParaRPr lang="en-GB" dirty="0"/>
          </a:p>
        </p:txBody>
      </p:sp>
      <p:sp>
        <p:nvSpPr>
          <p:cNvPr id="4" name="Slide Number Placeholder 3"/>
          <p:cNvSpPr>
            <a:spLocks noGrp="1"/>
          </p:cNvSpPr>
          <p:nvPr>
            <p:ph type="sldNum" sz="quarter" idx="10"/>
          </p:nvPr>
        </p:nvSpPr>
        <p:spPr/>
        <p:txBody>
          <a:bodyPr/>
          <a:lstStyle/>
          <a:p>
            <a:fld id="{94907B7E-17C7-4CED-B9E0-D2129085DAE3}" type="slidenum">
              <a:rPr lang="en-GB" altLang="en-US" smtClean="0"/>
              <a:pPr/>
              <a:t>10</a:t>
            </a:fld>
            <a:endParaRPr lang="en-GB" altLang="en-US"/>
          </a:p>
        </p:txBody>
      </p:sp>
    </p:spTree>
    <p:extLst>
      <p:ext uri="{BB962C8B-B14F-4D97-AF65-F5344CB8AC3E}">
        <p14:creationId xmlns:p14="http://schemas.microsoft.com/office/powerpoint/2010/main" val="2272569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does security</a:t>
            </a:r>
            <a:r>
              <a:rPr lang="en-GB" baseline="0" dirty="0" smtClean="0"/>
              <a:t> mean?</a:t>
            </a:r>
            <a:endParaRPr lang="en-GB" dirty="0"/>
          </a:p>
        </p:txBody>
      </p:sp>
      <p:sp>
        <p:nvSpPr>
          <p:cNvPr id="4" name="Slide Number Placeholder 3"/>
          <p:cNvSpPr>
            <a:spLocks noGrp="1"/>
          </p:cNvSpPr>
          <p:nvPr>
            <p:ph type="sldNum" sz="quarter" idx="10"/>
          </p:nvPr>
        </p:nvSpPr>
        <p:spPr/>
        <p:txBody>
          <a:bodyPr/>
          <a:lstStyle/>
          <a:p>
            <a:fld id="{94907B7E-17C7-4CED-B9E0-D2129085DAE3}" type="slidenum">
              <a:rPr lang="en-GB" altLang="en-US" smtClean="0"/>
              <a:pPr/>
              <a:t>12</a:t>
            </a:fld>
            <a:endParaRPr lang="en-GB" altLang="en-US"/>
          </a:p>
        </p:txBody>
      </p:sp>
    </p:spTree>
    <p:extLst>
      <p:ext uri="{BB962C8B-B14F-4D97-AF65-F5344CB8AC3E}">
        <p14:creationId xmlns:p14="http://schemas.microsoft.com/office/powerpoint/2010/main" val="332884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92739154-2355-4C39-8D2B-573E299DF65E}" type="slidenum">
              <a:rPr lang="en-GB" altLang="en-US"/>
              <a:pPr/>
              <a:t>‹#›</a:t>
            </a:fld>
            <a:endParaRPr lang="en-GB" altLang="en-US"/>
          </a:p>
        </p:txBody>
      </p:sp>
    </p:spTree>
    <p:extLst>
      <p:ext uri="{BB962C8B-B14F-4D97-AF65-F5344CB8AC3E}">
        <p14:creationId xmlns:p14="http://schemas.microsoft.com/office/powerpoint/2010/main" val="390062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51218663-FD6F-4748-A389-BC9F864BD783}" type="slidenum">
              <a:rPr lang="en-GB" altLang="en-US"/>
              <a:pPr/>
              <a:t>‹#›</a:t>
            </a:fld>
            <a:endParaRPr lang="en-GB" altLang="en-US"/>
          </a:p>
        </p:txBody>
      </p:sp>
    </p:spTree>
    <p:extLst>
      <p:ext uri="{BB962C8B-B14F-4D97-AF65-F5344CB8AC3E}">
        <p14:creationId xmlns:p14="http://schemas.microsoft.com/office/powerpoint/2010/main" val="1220885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55C81BD7-389F-4B09-AB31-72100C6B9062}" type="slidenum">
              <a:rPr lang="en-GB" altLang="en-US"/>
              <a:pPr/>
              <a:t>‹#›</a:t>
            </a:fld>
            <a:endParaRPr lang="en-GB" altLang="en-US"/>
          </a:p>
        </p:txBody>
      </p:sp>
    </p:spTree>
    <p:extLst>
      <p:ext uri="{BB962C8B-B14F-4D97-AF65-F5344CB8AC3E}">
        <p14:creationId xmlns:p14="http://schemas.microsoft.com/office/powerpoint/2010/main" val="3699759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331F9FA5-A19E-4FF4-947E-5ADAE8907768}" type="slidenum">
              <a:rPr lang="en-GB" altLang="en-US"/>
              <a:pPr/>
              <a:t>‹#›</a:t>
            </a:fld>
            <a:endParaRPr lang="en-GB" altLang="en-US"/>
          </a:p>
        </p:txBody>
      </p:sp>
    </p:spTree>
    <p:extLst>
      <p:ext uri="{BB962C8B-B14F-4D97-AF65-F5344CB8AC3E}">
        <p14:creationId xmlns:p14="http://schemas.microsoft.com/office/powerpoint/2010/main" val="19381288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238933D5-38C4-4FBB-971A-3C4289C8FB7E}" type="slidenum">
              <a:rPr lang="en-GB" altLang="en-US"/>
              <a:pPr/>
              <a:t>‹#›</a:t>
            </a:fld>
            <a:endParaRPr lang="en-GB" altLang="en-US"/>
          </a:p>
        </p:txBody>
      </p:sp>
    </p:spTree>
    <p:extLst>
      <p:ext uri="{BB962C8B-B14F-4D97-AF65-F5344CB8AC3E}">
        <p14:creationId xmlns:p14="http://schemas.microsoft.com/office/powerpoint/2010/main" val="71131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014E5FE7-3C50-4B27-A46A-004535B1C11D}" type="slidenum">
              <a:rPr lang="en-GB" altLang="en-US"/>
              <a:pPr/>
              <a:t>‹#›</a:t>
            </a:fld>
            <a:endParaRPr lang="en-GB" altLang="en-US"/>
          </a:p>
        </p:txBody>
      </p:sp>
    </p:spTree>
    <p:extLst>
      <p:ext uri="{BB962C8B-B14F-4D97-AF65-F5344CB8AC3E}">
        <p14:creationId xmlns:p14="http://schemas.microsoft.com/office/powerpoint/2010/main" val="1477933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A0E028BE-760E-45EA-9712-3CF9142FD1AA}" type="slidenum">
              <a:rPr lang="en-GB" altLang="en-US"/>
              <a:pPr/>
              <a:t>‹#›</a:t>
            </a:fld>
            <a:endParaRPr lang="en-GB" altLang="en-US"/>
          </a:p>
        </p:txBody>
      </p:sp>
    </p:spTree>
    <p:extLst>
      <p:ext uri="{BB962C8B-B14F-4D97-AF65-F5344CB8AC3E}">
        <p14:creationId xmlns:p14="http://schemas.microsoft.com/office/powerpoint/2010/main" val="1459414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1E711348-53A8-4DC9-BDB1-14E835E11BAD}" type="slidenum">
              <a:rPr lang="en-GB" altLang="en-US"/>
              <a:pPr/>
              <a:t>‹#›</a:t>
            </a:fld>
            <a:endParaRPr lang="en-GB" altLang="en-US"/>
          </a:p>
        </p:txBody>
      </p:sp>
    </p:spTree>
    <p:extLst>
      <p:ext uri="{BB962C8B-B14F-4D97-AF65-F5344CB8AC3E}">
        <p14:creationId xmlns:p14="http://schemas.microsoft.com/office/powerpoint/2010/main" val="350386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535BA913-665A-402B-8D55-8281CC30B342}" type="slidenum">
              <a:rPr lang="en-GB" altLang="en-US"/>
              <a:pPr/>
              <a:t>‹#›</a:t>
            </a:fld>
            <a:endParaRPr lang="en-GB" altLang="en-US"/>
          </a:p>
        </p:txBody>
      </p:sp>
    </p:spTree>
    <p:extLst>
      <p:ext uri="{BB962C8B-B14F-4D97-AF65-F5344CB8AC3E}">
        <p14:creationId xmlns:p14="http://schemas.microsoft.com/office/powerpoint/2010/main" val="4094363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0211C540-0397-4773-B5F2-880003CA1FED}" type="slidenum">
              <a:rPr lang="en-GB" altLang="en-US"/>
              <a:pPr/>
              <a:t>‹#›</a:t>
            </a:fld>
            <a:endParaRPr lang="en-GB" altLang="en-US"/>
          </a:p>
        </p:txBody>
      </p:sp>
    </p:spTree>
    <p:extLst>
      <p:ext uri="{BB962C8B-B14F-4D97-AF65-F5344CB8AC3E}">
        <p14:creationId xmlns:p14="http://schemas.microsoft.com/office/powerpoint/2010/main" val="53099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15F3B376-AE48-4F7B-BE97-9590E5ED5846}" type="slidenum">
              <a:rPr lang="en-GB" altLang="en-US"/>
              <a:pPr/>
              <a:t>‹#›</a:t>
            </a:fld>
            <a:endParaRPr lang="en-GB" altLang="en-US"/>
          </a:p>
        </p:txBody>
      </p:sp>
    </p:spTree>
    <p:extLst>
      <p:ext uri="{BB962C8B-B14F-4D97-AF65-F5344CB8AC3E}">
        <p14:creationId xmlns:p14="http://schemas.microsoft.com/office/powerpoint/2010/main" val="1070836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7816E2D-69F8-49F4-BBDD-FD7C98C5EA79}" type="slidenum">
              <a:rPr lang="en-GB" altLang="en-US"/>
              <a:pPr/>
              <a:t>‹#›</a:t>
            </a:fld>
            <a:endParaRPr lang="en-GB" altLang="en-US"/>
          </a:p>
        </p:txBody>
      </p:sp>
      <p:pic>
        <p:nvPicPr>
          <p:cNvPr id="1031" name="Picture 7" descr="F:\Qpswhome\Qpswshare\QPSW General\Quaker star approved graphics\QPSW Heather Logo.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7687" y="282575"/>
            <a:ext cx="11350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P:\Communications\House style\Hoop Q logos\Friends House Logos\Q Symbol\Logos for Microsoft\QKRS Sky Q Logo Lrg.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05687" y="282575"/>
            <a:ext cx="105251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Glypha" pitchFamily="18" charset="0"/>
        </a:defRPr>
      </a:lvl2pPr>
      <a:lvl3pPr algn="ctr" rtl="0" eaLnBrk="1" fontAlgn="base" hangingPunct="1">
        <a:spcBef>
          <a:spcPct val="0"/>
        </a:spcBef>
        <a:spcAft>
          <a:spcPct val="0"/>
        </a:spcAft>
        <a:defRPr sz="4400">
          <a:solidFill>
            <a:schemeClr val="tx2"/>
          </a:solidFill>
          <a:latin typeface="Glypha" pitchFamily="18" charset="0"/>
        </a:defRPr>
      </a:lvl3pPr>
      <a:lvl4pPr algn="ctr" rtl="0" eaLnBrk="1" fontAlgn="base" hangingPunct="1">
        <a:spcBef>
          <a:spcPct val="0"/>
        </a:spcBef>
        <a:spcAft>
          <a:spcPct val="0"/>
        </a:spcAft>
        <a:defRPr sz="4400">
          <a:solidFill>
            <a:schemeClr val="tx2"/>
          </a:solidFill>
          <a:latin typeface="Glypha" pitchFamily="18" charset="0"/>
        </a:defRPr>
      </a:lvl4pPr>
      <a:lvl5pPr algn="ctr" rtl="0" eaLnBrk="1" fontAlgn="base" hangingPunct="1">
        <a:spcBef>
          <a:spcPct val="0"/>
        </a:spcBef>
        <a:spcAft>
          <a:spcPct val="0"/>
        </a:spcAft>
        <a:defRPr sz="4400">
          <a:solidFill>
            <a:schemeClr val="tx2"/>
          </a:solidFill>
          <a:latin typeface="Glypha" pitchFamily="18" charset="0"/>
        </a:defRPr>
      </a:lvl5pPr>
      <a:lvl6pPr marL="457200" algn="ctr" rtl="0" eaLnBrk="1" fontAlgn="base" hangingPunct="1">
        <a:spcBef>
          <a:spcPct val="0"/>
        </a:spcBef>
        <a:spcAft>
          <a:spcPct val="0"/>
        </a:spcAft>
        <a:defRPr sz="4400">
          <a:solidFill>
            <a:schemeClr val="tx2"/>
          </a:solidFill>
          <a:latin typeface="Glypha" pitchFamily="18" charset="0"/>
        </a:defRPr>
      </a:lvl6pPr>
      <a:lvl7pPr marL="914400" algn="ctr" rtl="0" eaLnBrk="1" fontAlgn="base" hangingPunct="1">
        <a:spcBef>
          <a:spcPct val="0"/>
        </a:spcBef>
        <a:spcAft>
          <a:spcPct val="0"/>
        </a:spcAft>
        <a:defRPr sz="4400">
          <a:solidFill>
            <a:schemeClr val="tx2"/>
          </a:solidFill>
          <a:latin typeface="Glypha" pitchFamily="18" charset="0"/>
        </a:defRPr>
      </a:lvl7pPr>
      <a:lvl8pPr marL="1371600" algn="ctr" rtl="0" eaLnBrk="1" fontAlgn="base" hangingPunct="1">
        <a:spcBef>
          <a:spcPct val="0"/>
        </a:spcBef>
        <a:spcAft>
          <a:spcPct val="0"/>
        </a:spcAft>
        <a:defRPr sz="4400">
          <a:solidFill>
            <a:schemeClr val="tx2"/>
          </a:solidFill>
          <a:latin typeface="Glypha" pitchFamily="18" charset="0"/>
        </a:defRPr>
      </a:lvl8pPr>
      <a:lvl9pPr marL="1828800" algn="ctr" rtl="0" eaLnBrk="1" fontAlgn="base" hangingPunct="1">
        <a:spcBef>
          <a:spcPct val="0"/>
        </a:spcBef>
        <a:spcAft>
          <a:spcPct val="0"/>
        </a:spcAft>
        <a:defRPr sz="4400">
          <a:solidFill>
            <a:schemeClr val="tx2"/>
          </a:solidFill>
          <a:latin typeface="Glypha"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eeliphotocapital.com/" TargetMode="External"/><Relationship Id="rId7"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hyperlink" Target="http://londonpicturecapital.weebly.com/" TargetMode="External"/><Relationship Id="rId4" Type="http://schemas.openxmlformats.org/officeDocument/2006/relationships/hyperlink" Target="http://seeliphotocapital.virb.com/" TargetMode="Externa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18.png"/><Relationship Id="rId3" Type="http://schemas.openxmlformats.org/officeDocument/2006/relationships/slide" Target="slide7.xml"/><Relationship Id="rId7" Type="http://schemas.openxmlformats.org/officeDocument/2006/relationships/image" Target="../media/image30.jpeg"/><Relationship Id="rId12"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image" Target="../media/image32.jpeg"/><Relationship Id="rId5" Type="http://schemas.openxmlformats.org/officeDocument/2006/relationships/slide" Target="slide9.xml"/><Relationship Id="rId10" Type="http://schemas.openxmlformats.org/officeDocument/2006/relationships/slide" Target="slide6.xml"/><Relationship Id="rId4" Type="http://schemas.openxmlformats.org/officeDocument/2006/relationships/image" Target="../media/image28.jpeg"/><Relationship Id="rId9"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18.png"/><Relationship Id="rId18" Type="http://schemas.openxmlformats.org/officeDocument/2006/relationships/image" Target="../media/image11.png"/><Relationship Id="rId3" Type="http://schemas.openxmlformats.org/officeDocument/2006/relationships/image" Target="../media/image12.jpeg"/><Relationship Id="rId7" Type="http://schemas.openxmlformats.org/officeDocument/2006/relationships/slide" Target="slide8.xml"/><Relationship Id="rId12" Type="http://schemas.openxmlformats.org/officeDocument/2006/relationships/image" Target="../media/image17.png"/><Relationship Id="rId17" Type="http://schemas.openxmlformats.org/officeDocument/2006/relationships/image" Target="../media/image10.png"/><Relationship Id="rId2" Type="http://schemas.openxmlformats.org/officeDocument/2006/relationships/slide" Target="slide7.xml"/><Relationship Id="rId16"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slide" Target="slide10.xml"/><Relationship Id="rId5" Type="http://schemas.openxmlformats.org/officeDocument/2006/relationships/image" Target="../media/image13.jpeg"/><Relationship Id="rId15" Type="http://schemas.openxmlformats.org/officeDocument/2006/relationships/image" Target="../media/image8.png"/><Relationship Id="rId10" Type="http://schemas.openxmlformats.org/officeDocument/2006/relationships/image" Target="../media/image16.jpg"/><Relationship Id="rId4" Type="http://schemas.openxmlformats.org/officeDocument/2006/relationships/slide" Target="slide9.xml"/><Relationship Id="rId9" Type="http://schemas.openxmlformats.org/officeDocument/2006/relationships/slide" Target="slide6.xml"/><Relationship Id="rId1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slide" Target="slide5.xml"/><Relationship Id="rId4" Type="http://schemas.openxmlformats.org/officeDocument/2006/relationships/hyperlink" Target="https://www.flickr.com/photos/isafmedia/3165868201/in/photolist-5PKUjv-5PQ1X9-5PQ267-5PQ6fs-5PqFme-5PuXtA-5PKRjX-5PKMJV-5PQ6S9-bmBrUK-aBzKed-qB2RXZ-q1QGsH-5UrA2X-7NmLMf-aFumCV-7NmPro-7NmVvW-7HieFr-8Be795-9811wB-5UrAsx-8MVZK4-bhZi9t-nPRxQ8-5UrAag-KBRT9-7NmSVh-8U5zr6-7Hna6b-9XG8Vn-7NmVfY-eEBgVH-8mPsS4-7NrUQT-7NhPji-7Kw4D4-aEUf6V-7NhQ6k-8U8Ec5-7NvTwQ-aoPmuc-7NhQPr-8MVZ9n-atDNmX-cieJHf-atrQmA-aiBLEm-8BvMqo-gL3Rrx"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0.jpg"/><Relationship Id="rId7"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flickr.com/photos/suburbanbloke/381634787/in/photolist-zHYJ8-p7VryY-bMbxyR-efPxXa-eyhJzx-eyhEZp-eyhHEM-piaJTN-BBrtRC-3B1yU-eyhKUk-aT9R3e-f9HrzR-c3oQXw-xk5k9U-eHH2UU-efPT72-a6zSPk-a6CEAo-a6CLb7-a6CHdq-a6CFXE-a6zUfR-a6CPmd-a6zVSM-a6zTr8-eyk1Dv-6wcALb-6w8pHv-GtoDQ-oZL2Y2-6wcBES-efVid9-oZM3Mx-4mpySJ-kLjXZg-aSYGq-eykVCf-B2eyV-c3oZS7-eBr6ZU-7dDQ49-6UYBbJ-fgRjo6-eyoayo-eykTjm-4cdn14-AJpyqV-pgZdWe-eykUK5" TargetMode="External"/><Relationship Id="rId5" Type="http://schemas.openxmlformats.org/officeDocument/2006/relationships/image" Target="../media/image21.jpeg"/><Relationship Id="rId4" Type="http://schemas.openxmlformats.org/officeDocument/2006/relationships/hyperlink" Target="https://www.flickr.com/photos/oxfam/6410155133/in/photolist-aLrHN6-Bu4LJh-gj6MX9-otT3No-49gWXE-7kEyFZ-BdfjKW-eHAVPH-aLBMec-efPTc2-BC55AL-bNyfFg-eyhLQD-zNXj97-zNX4VY-yT3xC7-zxxgLg-hqoKj2-pkSvce-piQt4o-nTFNTM-eHGSxf-7ngSZW-eykKjS-p3cRkn-v2Z9P9-eykJRy-efPT9P-BcBKts-qS68Wc-Bx64Ea-BuNf3G-AGRCVs-kLk3Nz-efVCTf-eHASD6-yKVHJQ-pkroSs-efVCQC-c2KPZb-eyhFPi-efVs4q-eyhCH6-7o6xBN-AoFwiw-eyhAyF-BD97P8-bpPUrr-eHGXFW-eHGWU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23.jpeg"/><Relationship Id="rId7" Type="http://schemas.openxmlformats.org/officeDocument/2006/relationships/image" Target="../media/image19.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hyperlink" Target="https://www.flickr.com/photos/h4plus/15717483941/in/photolist-pWUdor-p1kvex-pXcU8y-pEJxoq-p1kuMa-pEJDo1-pEDjSH-q8vGVR-omQRLZ-7baXNh-7bb2Cj-BT7QVk-BT6F6T-8YY24o-8YUXvH-8YUXig-91SkWg-4nU6iJ-92B2Xr-8YY1Lu-6h1Nrr-8YY26L-8YY1Cq-8YUXKZ-8YY2sQ-pxUhRh-pzCtJ4-8YUXTF-ddHqYG-91YNtf-91VG2z-9scYBq-pipGu4-pzTQ6h-pzDoS8-pzUxQx-pzEjhK-4tdxAH-pDn1h1-pp1re3-qQvTnv-piqcUs-abhRL7-p7J9Gc-aTi7iB-F7TCa-7bb2bU-7b79ee-7baXDN-7b7aBF" TargetMode="External"/><Relationship Id="rId4" Type="http://schemas.openxmlformats.org/officeDocument/2006/relationships/hyperlink" Target="https://www.flickr.com/photos/dfid/5352225004/in/photolist-99Xy2s-6KER5y-hkjizg-982PDg-c7GfhA-btxSug-bty268-qsQGeJ-dQA7zh-6BNTKK-7ifzkD-chRrMu-6KAHjH-7ifRtY-7WSeV8-AdT4V7-7ifviD-e8JfCW-b825YK-c7Gfhd-57uNL1-57uNJw-57uNKf-bep5h2-pbm7s-9vjbhD-btxBAc-btxSYg-btxGPc-bty4A4-bty1xD-btxCUF-btxveF-btxh36-btxL2t-btxpmc-btxNha-7zYQwF-e8JfR3-dD2E37-7ibXER-55AhLL-9xYZxv-9vnet1-7ifRYb-9431DX-6f2J2k-99ypic-b82a8F-b829er" TargetMode="Externa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4784"/>
            <a:ext cx="9144000" cy="4732734"/>
          </a:xfrm>
          <a:prstGeom prst="rect">
            <a:avLst/>
          </a:prstGeom>
        </p:spPr>
      </p:pic>
      <p:sp>
        <p:nvSpPr>
          <p:cNvPr id="2" name="Title 1"/>
          <p:cNvSpPr>
            <a:spLocks noGrp="1"/>
          </p:cNvSpPr>
          <p:nvPr>
            <p:ph type="title"/>
          </p:nvPr>
        </p:nvSpPr>
        <p:spPr>
          <a:xfrm>
            <a:off x="539552" y="341784"/>
            <a:ext cx="7772400" cy="1143000"/>
          </a:xfrm>
        </p:spPr>
        <p:txBody>
          <a:bodyPr/>
          <a:lstStyle/>
          <a:p>
            <a:r>
              <a:rPr lang="en-GB" sz="3600" b="1" dirty="0" smtClean="0"/>
              <a:t>Budget for a safer world</a:t>
            </a:r>
            <a:endParaRPr lang="en-GB" sz="3600" b="1" dirty="0"/>
          </a:p>
        </p:txBody>
      </p:sp>
      <p:sp>
        <p:nvSpPr>
          <p:cNvPr id="3" name="Content Placeholder 2"/>
          <p:cNvSpPr>
            <a:spLocks noGrp="1"/>
          </p:cNvSpPr>
          <p:nvPr>
            <p:ph idx="1"/>
          </p:nvPr>
        </p:nvSpPr>
        <p:spPr>
          <a:xfrm>
            <a:off x="657470" y="1988840"/>
            <a:ext cx="7772400" cy="2959968"/>
          </a:xfrm>
          <a:solidFill>
            <a:schemeClr val="bg1">
              <a:alpha val="58000"/>
            </a:schemeClr>
          </a:solidFill>
        </p:spPr>
        <p:txBody>
          <a:bodyPr/>
          <a:lstStyle/>
          <a:p>
            <a:pPr marL="0" indent="0" algn="ctr">
              <a:buNone/>
            </a:pPr>
            <a:r>
              <a:rPr lang="en-GB" b="1" dirty="0" smtClean="0"/>
              <a:t>How would you spend £45,000,000,000 to make the world safer?</a:t>
            </a:r>
          </a:p>
          <a:p>
            <a:pPr marL="0" indent="0" algn="ctr">
              <a:buNone/>
            </a:pPr>
            <a:r>
              <a:rPr lang="en-GB" dirty="0" smtClean="0"/>
              <a:t>In this lesson, you will decide. You will use pie charts, percentages and most of all your own decision-making.</a:t>
            </a:r>
          </a:p>
        </p:txBody>
      </p:sp>
      <p:sp>
        <p:nvSpPr>
          <p:cNvPr id="4" name="Rectangle 3"/>
          <p:cNvSpPr/>
          <p:nvPr/>
        </p:nvSpPr>
        <p:spPr>
          <a:xfrm>
            <a:off x="-28330" y="6324600"/>
            <a:ext cx="9144000" cy="538609"/>
          </a:xfrm>
          <a:prstGeom prst="rect">
            <a:avLst/>
          </a:prstGeom>
        </p:spPr>
        <p:txBody>
          <a:bodyPr wrap="square">
            <a:spAutoFit/>
          </a:bodyPr>
          <a:lstStyle/>
          <a:p>
            <a:r>
              <a:rPr lang="en-GB" sz="1050" b="1" dirty="0">
                <a:solidFill>
                  <a:schemeClr val="bg1">
                    <a:lumMod val="75000"/>
                  </a:schemeClr>
                </a:solidFill>
              </a:rPr>
              <a:t>A pile of 50 pound </a:t>
            </a:r>
            <a:r>
              <a:rPr lang="en-GB" sz="1050" b="1" dirty="0" smtClean="0">
                <a:solidFill>
                  <a:schemeClr val="bg1">
                    <a:lumMod val="75000"/>
                  </a:schemeClr>
                </a:solidFill>
              </a:rPr>
              <a:t>notes by Images Money via Flickr </a:t>
            </a:r>
            <a:r>
              <a:rPr lang="en-GB" sz="1050" dirty="0" smtClean="0">
                <a:solidFill>
                  <a:schemeClr val="bg1">
                    <a:lumMod val="75000"/>
                  </a:schemeClr>
                </a:solidFill>
              </a:rPr>
              <a:t>https</a:t>
            </a:r>
            <a:r>
              <a:rPr lang="en-GB" sz="1050" dirty="0">
                <a:solidFill>
                  <a:schemeClr val="bg1">
                    <a:lumMod val="75000"/>
                  </a:schemeClr>
                </a:solidFill>
              </a:rPr>
              <a:t>://</a:t>
            </a:r>
            <a:r>
              <a:rPr lang="en-GB" sz="800" dirty="0">
                <a:solidFill>
                  <a:schemeClr val="bg1">
                    <a:lumMod val="75000"/>
                  </a:schemeClr>
                </a:solidFill>
              </a:rPr>
              <a:t>www.flickr.com/photos/59937401@N07/5474155241/in/photolist-9kJtCV-8pup2p-cSKvfU-6SKbGu-aXTBnX-8pupSi-9kP6MU-9kJuve-a31WN9-9kMMvL-6mTeY9-8KL9Ff-6SKbxo-gfgyLd-qSVCq4-qEw1kK-kdsbzK-9VMgvz-9VAmAB-8PY4BV-nox1UK-yqVyYs-4icUAV-gNDKEw-g94mvD-472wmB-oPTnLV-9VzCaq-ijY8gT-CfKk8R-9BDELm-5eD1KB-tsGXem-5mbc1H-69hd1g-xchm6-4ohhPn-diomHS-dQUfrx-ru8N8R-9YonaS-bYfzb5-5rjH75-6kRjvB-4kA75h-9VC9zS-vqoNF-hwzgqu-7RE6oi-iQE4JN</a:t>
            </a:r>
            <a:r>
              <a:rPr lang="en-GB" sz="1050" dirty="0" smtClean="0">
                <a:solidFill>
                  <a:schemeClr val="bg1">
                    <a:lumMod val="75000"/>
                  </a:schemeClr>
                </a:solidFill>
              </a:rPr>
              <a:t>/  </a:t>
            </a:r>
            <a:endParaRPr lang="en-GB" sz="1050" dirty="0">
              <a:solidFill>
                <a:schemeClr val="bg1">
                  <a:lumMod val="75000"/>
                </a:schemeClr>
              </a:solidFill>
            </a:endParaRPr>
          </a:p>
        </p:txBody>
      </p:sp>
    </p:spTree>
    <p:extLst>
      <p:ext uri="{BB962C8B-B14F-4D97-AF65-F5344CB8AC3E}">
        <p14:creationId xmlns:p14="http://schemas.microsoft.com/office/powerpoint/2010/main" val="4026134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0"/>
            <a:ext cx="8496944" cy="16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043608" y="6185738"/>
            <a:ext cx="7056784" cy="338554"/>
          </a:xfrm>
          <a:prstGeom prst="rect">
            <a:avLst/>
          </a:prstGeom>
        </p:spPr>
        <p:txBody>
          <a:bodyPr wrap="square">
            <a:spAutoFit/>
          </a:bodyPr>
          <a:lstStyle/>
          <a:p>
            <a:r>
              <a:rPr lang="en-GB" sz="800" dirty="0">
                <a:solidFill>
                  <a:srgbClr val="212124"/>
                </a:solidFill>
                <a:latin typeface="Proxima Nova"/>
              </a:rPr>
              <a:t>See Li Photo </a:t>
            </a:r>
            <a:r>
              <a:rPr lang="en-GB" sz="800" dirty="0" smtClean="0">
                <a:solidFill>
                  <a:srgbClr val="212124"/>
                </a:solidFill>
                <a:latin typeface="Proxima Nova"/>
              </a:rPr>
              <a:t>Capital </a:t>
            </a:r>
            <a:r>
              <a:rPr lang="en-GB" sz="800" u="sng" dirty="0" smtClean="0">
                <a:solidFill>
                  <a:srgbClr val="006DAC"/>
                </a:solidFill>
                <a:latin typeface="Proxima Nova"/>
                <a:hlinkClick r:id="rId3"/>
              </a:rPr>
              <a:t>www.seeliphotocapital.com/</a:t>
            </a:r>
            <a:r>
              <a:rPr lang="en-GB" sz="800" u="sng" dirty="0" smtClean="0">
                <a:solidFill>
                  <a:srgbClr val="006DAC"/>
                </a:solidFill>
                <a:latin typeface="Proxima Nova"/>
              </a:rPr>
              <a:t> </a:t>
            </a:r>
            <a:r>
              <a:rPr lang="en-GB" sz="800" dirty="0" smtClean="0">
                <a:solidFill>
                  <a:srgbClr val="006DAC"/>
                </a:solidFill>
                <a:latin typeface="Proxima Nova"/>
                <a:hlinkClick r:id="rId4"/>
              </a:rPr>
              <a:t>seeliphotocapital.virb.com</a:t>
            </a:r>
            <a:r>
              <a:rPr lang="en-GB" sz="800" dirty="0">
                <a:solidFill>
                  <a:srgbClr val="006DAC"/>
                </a:solidFill>
                <a:latin typeface="Proxima Nova"/>
                <a:hlinkClick r:id="rId4"/>
              </a:rPr>
              <a:t>/</a:t>
            </a:r>
            <a:endParaRPr lang="en-GB" sz="800" dirty="0">
              <a:solidFill>
                <a:srgbClr val="212124"/>
              </a:solidFill>
              <a:latin typeface="Proxima Nova"/>
            </a:endParaRPr>
          </a:p>
          <a:p>
            <a:r>
              <a:rPr lang="en-GB" sz="800" dirty="0">
                <a:solidFill>
                  <a:srgbClr val="212124"/>
                </a:solidFill>
                <a:latin typeface="Proxima Nova"/>
              </a:rPr>
              <a:t>London Pictures </a:t>
            </a:r>
            <a:r>
              <a:rPr lang="en-GB" sz="800" dirty="0" smtClean="0">
                <a:solidFill>
                  <a:srgbClr val="212124"/>
                </a:solidFill>
                <a:latin typeface="Proxima Nova"/>
              </a:rPr>
              <a:t>Capital | </a:t>
            </a:r>
            <a:r>
              <a:rPr lang="en-GB" sz="800" dirty="0" smtClean="0">
                <a:solidFill>
                  <a:srgbClr val="006DAC"/>
                </a:solidFill>
                <a:latin typeface="Proxima Nova"/>
                <a:hlinkClick r:id="rId5"/>
              </a:rPr>
              <a:t>londonpicturecapital.weebly.com</a:t>
            </a:r>
            <a:r>
              <a:rPr lang="en-GB" sz="800" dirty="0">
                <a:solidFill>
                  <a:srgbClr val="006DAC"/>
                </a:solidFill>
                <a:latin typeface="Proxima Nova"/>
                <a:hlinkClick r:id="rId5"/>
              </a:rPr>
              <a:t>/</a:t>
            </a:r>
            <a:endParaRPr lang="en-GB" sz="800" b="0" i="0" dirty="0">
              <a:solidFill>
                <a:srgbClr val="212124"/>
              </a:solidFill>
              <a:effectLst/>
              <a:latin typeface="Proxima Nova"/>
            </a:endParaRPr>
          </a:p>
        </p:txBody>
      </p:sp>
      <p:sp>
        <p:nvSpPr>
          <p:cNvPr id="2" name="Title 1"/>
          <p:cNvSpPr>
            <a:spLocks noGrp="1"/>
          </p:cNvSpPr>
          <p:nvPr>
            <p:ph type="title"/>
          </p:nvPr>
        </p:nvSpPr>
        <p:spPr>
          <a:xfrm>
            <a:off x="685800" y="0"/>
            <a:ext cx="7772400" cy="1143000"/>
          </a:xfrm>
        </p:spPr>
        <p:txBody>
          <a:bodyPr/>
          <a:lstStyle/>
          <a:p>
            <a:r>
              <a:rPr lang="en-GB" dirty="0" smtClean="0"/>
              <a:t>UK Budget</a:t>
            </a:r>
            <a:endParaRPr lang="en-GB" dirty="0"/>
          </a:p>
        </p:txBody>
      </p:sp>
      <p:pic>
        <p:nvPicPr>
          <p:cNvPr id="5" name="Content Placeholder 4"/>
          <p:cNvPicPr>
            <a:picLocks noGrp="1" noChangeAspect="1"/>
          </p:cNvPicPr>
          <p:nvPr>
            <p:ph idx="1"/>
          </p:nvPr>
        </p:nvPicPr>
        <p:blipFill rotWithShape="1">
          <a:blip r:embed="rId6">
            <a:extLst>
              <a:ext uri="{28A0092B-C50C-407E-A947-70E740481C1C}">
                <a14:useLocalDpi xmlns:a14="http://schemas.microsoft.com/office/drawing/2010/main" val="0"/>
              </a:ext>
            </a:extLst>
          </a:blip>
          <a:srcRect l="27360" t="9918" r="5733" b="23179"/>
          <a:stretch/>
        </p:blipFill>
        <p:spPr>
          <a:xfrm>
            <a:off x="1223628" y="1628800"/>
            <a:ext cx="6696744" cy="4446870"/>
          </a:xfrm>
        </p:spPr>
      </p:pic>
      <p:graphicFrame>
        <p:nvGraphicFramePr>
          <p:cNvPr id="9" name="Chart 8"/>
          <p:cNvGraphicFramePr>
            <a:graphicFrameLocks/>
          </p:cNvGraphicFramePr>
          <p:nvPr>
            <p:extLst>
              <p:ext uri="{D42A27DB-BD31-4B8C-83A1-F6EECF244321}">
                <p14:modId xmlns:p14="http://schemas.microsoft.com/office/powerpoint/2010/main" val="2037359402"/>
              </p:ext>
            </p:extLst>
          </p:nvPr>
        </p:nvGraphicFramePr>
        <p:xfrm>
          <a:off x="0" y="1112416"/>
          <a:ext cx="9144000" cy="504105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04200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anim calcmode="lin" valueType="num">
                                      <p:cBhvr>
                                        <p:cTn id="10" dur="500" fill="hold"/>
                                        <p:tgtEl>
                                          <p:spTgt spid="9"/>
                                        </p:tgtEl>
                                        <p:attrNameLst>
                                          <p:attrName>ppt_x</p:attrName>
                                        </p:attrNameLst>
                                      </p:cBhvr>
                                      <p:tavLst>
                                        <p:tav tm="0">
                                          <p:val>
                                            <p:fltVal val="0.5"/>
                                          </p:val>
                                        </p:tav>
                                        <p:tav tm="100000">
                                          <p:val>
                                            <p:strVal val="#ppt_x"/>
                                          </p:val>
                                        </p:tav>
                                      </p:tavLst>
                                    </p:anim>
                                    <p:anim calcmode="lin" valueType="num">
                                      <p:cBhvr>
                                        <p:cTn id="11"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0"/>
            <a:ext cx="8496944" cy="16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endParaRPr lang="en-GB"/>
          </a:p>
        </p:txBody>
      </p:sp>
      <p:graphicFrame>
        <p:nvGraphicFramePr>
          <p:cNvPr id="9" name="Chart 8"/>
          <p:cNvGraphicFramePr>
            <a:graphicFrameLocks/>
          </p:cNvGraphicFramePr>
          <p:nvPr>
            <p:extLst>
              <p:ext uri="{D42A27DB-BD31-4B8C-83A1-F6EECF244321}">
                <p14:modId xmlns:p14="http://schemas.microsoft.com/office/powerpoint/2010/main" val="3932138174"/>
              </p:ext>
            </p:extLst>
          </p:nvPr>
        </p:nvGraphicFramePr>
        <p:xfrm>
          <a:off x="-44584" y="1132593"/>
          <a:ext cx="9144000" cy="504105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547664" y="6234978"/>
            <a:ext cx="7128792" cy="461665"/>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Defence receives £45 Billion (45,000,000,000)</a:t>
            </a:r>
            <a:endParaRPr lang="en-GB" dirty="0">
              <a:latin typeface="Arial" panose="020B0604020202020204" pitchFamily="34" charset="0"/>
              <a:cs typeface="Arial" panose="020B0604020202020204" pitchFamily="34" charset="0"/>
            </a:endParaRPr>
          </a:p>
        </p:txBody>
      </p:sp>
      <p:sp>
        <p:nvSpPr>
          <p:cNvPr id="10" name="Title 1"/>
          <p:cNvSpPr txBox="1">
            <a:spLocks/>
          </p:cNvSpPr>
          <p:nvPr/>
        </p:nvSpPr>
        <p:spPr bwMode="auto">
          <a:xfrm>
            <a:off x="6858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Glypha" pitchFamily="18" charset="0"/>
              </a:defRPr>
            </a:lvl2pPr>
            <a:lvl3pPr algn="ctr" rtl="0" eaLnBrk="1" fontAlgn="base" hangingPunct="1">
              <a:spcBef>
                <a:spcPct val="0"/>
              </a:spcBef>
              <a:spcAft>
                <a:spcPct val="0"/>
              </a:spcAft>
              <a:defRPr sz="4400">
                <a:solidFill>
                  <a:schemeClr val="tx2"/>
                </a:solidFill>
                <a:latin typeface="Glypha" pitchFamily="18" charset="0"/>
              </a:defRPr>
            </a:lvl3pPr>
            <a:lvl4pPr algn="ctr" rtl="0" eaLnBrk="1" fontAlgn="base" hangingPunct="1">
              <a:spcBef>
                <a:spcPct val="0"/>
              </a:spcBef>
              <a:spcAft>
                <a:spcPct val="0"/>
              </a:spcAft>
              <a:defRPr sz="4400">
                <a:solidFill>
                  <a:schemeClr val="tx2"/>
                </a:solidFill>
                <a:latin typeface="Glypha" pitchFamily="18" charset="0"/>
              </a:defRPr>
            </a:lvl4pPr>
            <a:lvl5pPr algn="ctr" rtl="0" eaLnBrk="1" fontAlgn="base" hangingPunct="1">
              <a:spcBef>
                <a:spcPct val="0"/>
              </a:spcBef>
              <a:spcAft>
                <a:spcPct val="0"/>
              </a:spcAft>
              <a:defRPr sz="4400">
                <a:solidFill>
                  <a:schemeClr val="tx2"/>
                </a:solidFill>
                <a:latin typeface="Glypha" pitchFamily="18" charset="0"/>
              </a:defRPr>
            </a:lvl5pPr>
            <a:lvl6pPr marL="457200" algn="ctr" rtl="0" eaLnBrk="1" fontAlgn="base" hangingPunct="1">
              <a:spcBef>
                <a:spcPct val="0"/>
              </a:spcBef>
              <a:spcAft>
                <a:spcPct val="0"/>
              </a:spcAft>
              <a:defRPr sz="4400">
                <a:solidFill>
                  <a:schemeClr val="tx2"/>
                </a:solidFill>
                <a:latin typeface="Glypha" pitchFamily="18" charset="0"/>
              </a:defRPr>
            </a:lvl6pPr>
            <a:lvl7pPr marL="914400" algn="ctr" rtl="0" eaLnBrk="1" fontAlgn="base" hangingPunct="1">
              <a:spcBef>
                <a:spcPct val="0"/>
              </a:spcBef>
              <a:spcAft>
                <a:spcPct val="0"/>
              </a:spcAft>
              <a:defRPr sz="4400">
                <a:solidFill>
                  <a:schemeClr val="tx2"/>
                </a:solidFill>
                <a:latin typeface="Glypha" pitchFamily="18" charset="0"/>
              </a:defRPr>
            </a:lvl7pPr>
            <a:lvl8pPr marL="1371600" algn="ctr" rtl="0" eaLnBrk="1" fontAlgn="base" hangingPunct="1">
              <a:spcBef>
                <a:spcPct val="0"/>
              </a:spcBef>
              <a:spcAft>
                <a:spcPct val="0"/>
              </a:spcAft>
              <a:defRPr sz="4400">
                <a:solidFill>
                  <a:schemeClr val="tx2"/>
                </a:solidFill>
                <a:latin typeface="Glypha" pitchFamily="18" charset="0"/>
              </a:defRPr>
            </a:lvl8pPr>
            <a:lvl9pPr marL="1828800" algn="ctr" rtl="0" eaLnBrk="1" fontAlgn="base" hangingPunct="1">
              <a:spcBef>
                <a:spcPct val="0"/>
              </a:spcBef>
              <a:spcAft>
                <a:spcPct val="0"/>
              </a:spcAft>
              <a:defRPr sz="4400">
                <a:solidFill>
                  <a:schemeClr val="tx2"/>
                </a:solidFill>
                <a:latin typeface="Glypha" pitchFamily="18" charset="0"/>
              </a:defRPr>
            </a:lvl9pPr>
          </a:lstStyle>
          <a:p>
            <a:r>
              <a:rPr lang="en-GB" smtClean="0"/>
              <a:t>UK Budget</a:t>
            </a:r>
            <a:endParaRPr lang="en-GB" dirty="0"/>
          </a:p>
        </p:txBody>
      </p:sp>
    </p:spTree>
    <p:extLst>
      <p:ext uri="{BB962C8B-B14F-4D97-AF65-F5344CB8AC3E}">
        <p14:creationId xmlns:p14="http://schemas.microsoft.com/office/powerpoint/2010/main" val="3894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9">
                                            <p:graphicEl>
                                              <a:chart seriesIdx="-4" categoryIdx="3" bldStep="category"/>
                                            </p:graphicEl>
                                          </p:spTgt>
                                        </p:tgtEl>
                                      </p:cBhvr>
                                      <p:by x="150000" y="150000"/>
                                    </p:animScale>
                                  </p:childTnLst>
                                </p:cTn>
                              </p:par>
                              <p:par>
                                <p:cTn id="7" presetID="42" presetClass="entr" presetSubtype="0" fill="hold" grpId="0" nodeType="withEffect">
                                  <p:stCondLst>
                                    <p:cond delay="30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700"/>
                                        <p:tgtEl>
                                          <p:spTgt spid="8"/>
                                        </p:tgtEl>
                                      </p:cBhvr>
                                    </p:animEffect>
                                    <p:anim calcmode="lin" valueType="num">
                                      <p:cBhvr>
                                        <p:cTn id="10" dur="700" fill="hold"/>
                                        <p:tgtEl>
                                          <p:spTgt spid="8"/>
                                        </p:tgtEl>
                                        <p:attrNameLst>
                                          <p:attrName>ppt_x</p:attrName>
                                        </p:attrNameLst>
                                      </p:cBhvr>
                                      <p:tavLst>
                                        <p:tav tm="0">
                                          <p:val>
                                            <p:strVal val="#ppt_x"/>
                                          </p:val>
                                        </p:tav>
                                        <p:tav tm="100000">
                                          <p:val>
                                            <p:strVal val="#ppt_x"/>
                                          </p:val>
                                        </p:tav>
                                      </p:tavLst>
                                    </p:anim>
                                    <p:anim calcmode="lin" valueType="num">
                                      <p:cBhvr>
                                        <p:cTn id="11" dur="7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category"/>
        </p:bldSub>
      </p:bldGraphic>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609600"/>
            <a:ext cx="5400600" cy="1143000"/>
          </a:xfrm>
        </p:spPr>
        <p:txBody>
          <a:bodyPr/>
          <a:lstStyle/>
          <a:p>
            <a:r>
              <a:rPr lang="en-GB" dirty="0" smtClean="0"/>
              <a:t>Defence</a:t>
            </a:r>
            <a:endParaRPr lang="en-GB" dirty="0"/>
          </a:p>
        </p:txBody>
      </p:sp>
      <p:sp>
        <p:nvSpPr>
          <p:cNvPr id="3" name="Content Placeholder 2"/>
          <p:cNvSpPr>
            <a:spLocks noGrp="1"/>
          </p:cNvSpPr>
          <p:nvPr>
            <p:ph idx="1"/>
          </p:nvPr>
        </p:nvSpPr>
        <p:spPr>
          <a:xfrm>
            <a:off x="685800" y="1981200"/>
            <a:ext cx="5470376" cy="4114800"/>
          </a:xfrm>
        </p:spPr>
        <p:txBody>
          <a:bodyPr/>
          <a:lstStyle/>
          <a:p>
            <a:pPr marL="0" indent="0">
              <a:buNone/>
            </a:pPr>
            <a:r>
              <a:rPr lang="en-GB" i="1" dirty="0"/>
              <a:t>“We protect the security, independence and interests of our country at home and abroad</a:t>
            </a:r>
            <a:r>
              <a:rPr lang="en-GB" i="1" dirty="0" smtClean="0"/>
              <a:t>”</a:t>
            </a:r>
          </a:p>
          <a:p>
            <a:pPr marL="0" indent="0">
              <a:buNone/>
            </a:pPr>
            <a:r>
              <a:rPr lang="en-GB" dirty="0" smtClean="0"/>
              <a:t>In 2015, the Ministry of Defence was given £45 billion for this.</a:t>
            </a:r>
          </a:p>
          <a:p>
            <a:endParaRPr lang="en-GB"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5038" t="30400" r="51887" b="33201"/>
          <a:stretch/>
        </p:blipFill>
        <p:spPr>
          <a:xfrm>
            <a:off x="6337519" y="1981200"/>
            <a:ext cx="2253291" cy="3528392"/>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29115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484784"/>
            <a:ext cx="8280920" cy="1080120"/>
          </a:xfrm>
        </p:spPr>
        <p:txBody>
          <a:bodyPr/>
          <a:lstStyle/>
          <a:p>
            <a:r>
              <a:rPr lang="en-GB" sz="2400" dirty="0" smtClean="0"/>
              <a:t>The World spends </a:t>
            </a:r>
            <a:r>
              <a:rPr lang="en-GB" sz="2400" dirty="0"/>
              <a:t>$1.7 trillion </a:t>
            </a:r>
            <a:r>
              <a:rPr lang="en-GB" sz="2400" dirty="0" smtClean="0"/>
              <a:t>dollars on the military.</a:t>
            </a:r>
          </a:p>
          <a:p>
            <a:r>
              <a:rPr lang="en-GB" sz="2400" dirty="0" smtClean="0"/>
              <a:t>That’s $1,700,000,000,000</a:t>
            </a:r>
          </a:p>
          <a:p>
            <a:r>
              <a:rPr lang="en-GB" sz="2400" dirty="0" smtClean="0"/>
              <a:t>The United Kingdom is ranked the sixth biggest spender</a:t>
            </a:r>
            <a:endParaRPr lang="en-GB" sz="2400" dirty="0"/>
          </a:p>
        </p:txBody>
      </p:sp>
      <p:pic>
        <p:nvPicPr>
          <p:cNvPr id="1026" name="Picture 2" descr="http://www.viewsoftheworld.net/wp-content/uploads/2013/03/WorldMilitarySpending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25604"/>
            <a:ext cx="9144000" cy="404164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685800" y="609600"/>
            <a:ext cx="7772400" cy="1143000"/>
          </a:xfrm>
        </p:spPr>
        <p:txBody>
          <a:bodyPr/>
          <a:lstStyle/>
          <a:p>
            <a:r>
              <a:rPr lang="en-GB" sz="3600" dirty="0" smtClean="0"/>
              <a:t>Global military spending</a:t>
            </a:r>
            <a:endParaRPr lang="en-GB" sz="3600" dirty="0"/>
          </a:p>
        </p:txBody>
      </p:sp>
    </p:spTree>
    <p:extLst>
      <p:ext uri="{BB962C8B-B14F-4D97-AF65-F5344CB8AC3E}">
        <p14:creationId xmlns:p14="http://schemas.microsoft.com/office/powerpoint/2010/main" val="3269144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vote</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3"/>
          <a:stretch>
            <a:fillRect/>
          </a:stretch>
        </p:blipFill>
        <p:spPr>
          <a:xfrm>
            <a:off x="5818393" y="1951065"/>
            <a:ext cx="3456384" cy="2597401"/>
          </a:xfrm>
          <a:prstGeom prst="rect">
            <a:avLst/>
          </a:prstGeom>
        </p:spPr>
      </p:pic>
      <p:pic>
        <p:nvPicPr>
          <p:cNvPr id="5" name="Picture 4"/>
          <p:cNvPicPr>
            <a:picLocks noChangeAspect="1"/>
          </p:cNvPicPr>
          <p:nvPr/>
        </p:nvPicPr>
        <p:blipFill rotWithShape="1">
          <a:blip r:embed="rId4"/>
          <a:srcRect t="918"/>
          <a:stretch/>
        </p:blipFill>
        <p:spPr>
          <a:xfrm>
            <a:off x="109307" y="1817646"/>
            <a:ext cx="5818393" cy="4075102"/>
          </a:xfrm>
          <a:prstGeom prst="rect">
            <a:avLst/>
          </a:prstGeom>
        </p:spPr>
      </p:pic>
    </p:spTree>
    <p:extLst>
      <p:ext uri="{BB962C8B-B14F-4D97-AF65-F5344CB8AC3E}">
        <p14:creationId xmlns:p14="http://schemas.microsoft.com/office/powerpoint/2010/main" val="2671537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823202" y="31668"/>
            <a:ext cx="2339752" cy="212859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6823202" y="4940193"/>
            <a:ext cx="2339752" cy="19197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238" y="4938218"/>
            <a:ext cx="2339752" cy="19197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0" y="0"/>
            <a:ext cx="2339752" cy="191978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Results</a:t>
            </a:r>
            <a:endParaRPr lang="en-GB" dirty="0"/>
          </a:p>
        </p:txBody>
      </p:sp>
      <p:pic>
        <p:nvPicPr>
          <p:cNvPr id="5" name="Content Placeholder 4">
            <a:hlinkClick r:id="rId3" action="ppaction://hlinksldjump"/>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566676" y="0"/>
            <a:ext cx="2559709" cy="1919782"/>
          </a:xfrm>
        </p:spPr>
      </p:pic>
      <p:grpSp>
        <p:nvGrpSpPr>
          <p:cNvPr id="3" name="Group 2"/>
          <p:cNvGrpSpPr/>
          <p:nvPr/>
        </p:nvGrpSpPr>
        <p:grpSpPr>
          <a:xfrm>
            <a:off x="17615" y="0"/>
            <a:ext cx="3068429" cy="2179344"/>
            <a:chOff x="351443" y="241544"/>
            <a:chExt cx="4388906" cy="3133943"/>
          </a:xfrm>
        </p:grpSpPr>
        <p:pic>
          <p:nvPicPr>
            <p:cNvPr id="7" name="Picture 6">
              <a:hlinkClick r:id="rId5" action="ppaction://hlinksldjump"/>
            </p:cNvPr>
            <p:cNvPicPr>
              <a:picLocks noChangeAspect="1"/>
            </p:cNvPicPr>
            <p:nvPr/>
          </p:nvPicPr>
          <p:blipFill rotWithShape="1">
            <a:blip r:embed="rId6" cstate="print">
              <a:extLst>
                <a:ext uri="{28A0092B-C50C-407E-A947-70E740481C1C}">
                  <a14:useLocalDpi xmlns:a14="http://schemas.microsoft.com/office/drawing/2010/main" val="0"/>
                </a:ext>
              </a:extLst>
            </a:blip>
            <a:srcRect l="10621" t="174" r="873" b="-174"/>
            <a:stretch/>
          </p:blipFill>
          <p:spPr>
            <a:xfrm>
              <a:off x="2004046" y="241544"/>
              <a:ext cx="2736303" cy="2060587"/>
            </a:xfrm>
            <a:prstGeom prst="rect">
              <a:avLst/>
            </a:prstGeom>
          </p:spPr>
        </p:pic>
        <p:pic>
          <p:nvPicPr>
            <p:cNvPr id="8" name="Picture 7">
              <a:hlinkClick r:id="rId5"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1443" y="1704032"/>
              <a:ext cx="2505959" cy="1671455"/>
            </a:xfrm>
            <a:prstGeom prst="rect">
              <a:avLst/>
            </a:prstGeom>
          </p:spPr>
        </p:pic>
      </p:grpSp>
      <p:pic>
        <p:nvPicPr>
          <p:cNvPr id="11" name="Picture 10">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5212239"/>
            <a:ext cx="2196981" cy="1647736"/>
          </a:xfrm>
          <a:prstGeom prst="rect">
            <a:avLst/>
          </a:prstGeom>
        </p:spPr>
      </p:pic>
      <p:pic>
        <p:nvPicPr>
          <p:cNvPr id="13" name="Picture 12">
            <a:hlinkClick r:id="rId10" action="ppaction://hlinksldjump"/>
            <a:hlinkHover r:id="" action="ppaction://noaction" highlightClick="1"/>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29244" y="5180677"/>
            <a:ext cx="2514756" cy="1677323"/>
          </a:xfrm>
          <a:prstGeom prst="rect">
            <a:avLst/>
          </a:prstGeom>
        </p:spPr>
      </p:pic>
      <p:graphicFrame>
        <p:nvGraphicFramePr>
          <p:cNvPr id="14" name="Chart 13"/>
          <p:cNvGraphicFramePr/>
          <p:nvPr>
            <p:extLst>
              <p:ext uri="{D42A27DB-BD31-4B8C-83A1-F6EECF244321}">
                <p14:modId xmlns:p14="http://schemas.microsoft.com/office/powerpoint/2010/main" val="2531141404"/>
              </p:ext>
            </p:extLst>
          </p:nvPr>
        </p:nvGraphicFramePr>
        <p:xfrm>
          <a:off x="1524000" y="1484784"/>
          <a:ext cx="6096000" cy="5076282"/>
        </p:xfrm>
        <a:graphic>
          <a:graphicData uri="http://schemas.openxmlformats.org/drawingml/2006/chart">
            <c:chart xmlns:c="http://schemas.openxmlformats.org/drawingml/2006/chart" xmlns:r="http://schemas.openxmlformats.org/officeDocument/2006/relationships" r:id="rId12"/>
          </a:graphicData>
        </a:graphic>
      </p:graphicFrame>
      <p:pic>
        <p:nvPicPr>
          <p:cNvPr id="29" name="Picture 28"/>
          <p:cNvPicPr>
            <a:picLocks noChangeAspect="1"/>
          </p:cNvPicPr>
          <p:nvPr/>
        </p:nvPicPr>
        <p:blipFill>
          <a:blip r:embed="rId13"/>
          <a:stretch>
            <a:fillRect/>
          </a:stretch>
        </p:blipFill>
        <p:spPr>
          <a:xfrm rot="21004999">
            <a:off x="174743" y="3852776"/>
            <a:ext cx="1704139" cy="1471936"/>
          </a:xfrm>
          <a:prstGeom prst="rect">
            <a:avLst/>
          </a:prstGeom>
        </p:spPr>
      </p:pic>
      <p:sp>
        <p:nvSpPr>
          <p:cNvPr id="31" name="TextBox 30"/>
          <p:cNvSpPr txBox="1"/>
          <p:nvPr/>
        </p:nvSpPr>
        <p:spPr>
          <a:xfrm>
            <a:off x="6452378" y="4001407"/>
            <a:ext cx="2335244" cy="769441"/>
          </a:xfrm>
          <a:prstGeom prst="rect">
            <a:avLst/>
          </a:prstGeom>
          <a:noFill/>
        </p:spPr>
        <p:txBody>
          <a:bodyPr wrap="square" rtlCol="0">
            <a:spAutoFit/>
          </a:bodyPr>
          <a:lstStyle/>
          <a:p>
            <a:r>
              <a:rPr lang="en-GB" sz="1100" dirty="0" smtClean="0"/>
              <a:t>To update the chart, leave presentation mode, right click the pie chart and select “edit data” (or you can use the Excel Spreadsheet)</a:t>
            </a:r>
            <a:endParaRPr lang="en-GB" sz="1100" dirty="0"/>
          </a:p>
        </p:txBody>
      </p:sp>
    </p:spTree>
    <p:extLst>
      <p:ext uri="{BB962C8B-B14F-4D97-AF65-F5344CB8AC3E}">
        <p14:creationId xmlns:p14="http://schemas.microsoft.com/office/powerpoint/2010/main" val="1789317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7258" y="215547"/>
            <a:ext cx="4641614" cy="1143000"/>
          </a:xfrm>
        </p:spPr>
        <p:txBody>
          <a:bodyPr/>
          <a:lstStyle/>
          <a:p>
            <a:pPr algn="l"/>
            <a:r>
              <a:rPr lang="en-GB" sz="3600" dirty="0" smtClean="0"/>
              <a:t>What the UK </a:t>
            </a:r>
            <a:br>
              <a:rPr lang="en-GB" sz="3600" dirty="0" smtClean="0"/>
            </a:br>
            <a:r>
              <a:rPr lang="en-GB" sz="3600" dirty="0" smtClean="0"/>
              <a:t>government says:</a:t>
            </a:r>
            <a:endParaRPr lang="en-GB" sz="3600" dirty="0"/>
          </a:p>
        </p:txBody>
      </p:sp>
      <p:sp>
        <p:nvSpPr>
          <p:cNvPr id="3" name="Content Placeholder 2"/>
          <p:cNvSpPr>
            <a:spLocks noGrp="1"/>
          </p:cNvSpPr>
          <p:nvPr>
            <p:ph idx="1"/>
          </p:nvPr>
        </p:nvSpPr>
        <p:spPr>
          <a:xfrm>
            <a:off x="2594682" y="1412776"/>
            <a:ext cx="6549318" cy="4274787"/>
          </a:xfrm>
        </p:spPr>
        <p:txBody>
          <a:bodyPr/>
          <a:lstStyle/>
          <a:p>
            <a:pPr marL="0" indent="0">
              <a:buNone/>
            </a:pPr>
            <a:r>
              <a:rPr lang="en-GB" sz="2800" dirty="0" smtClean="0"/>
              <a:t>“We’re </a:t>
            </a:r>
            <a:r>
              <a:rPr lang="en-GB" sz="2800" dirty="0"/>
              <a:t>increasing defence spending.</a:t>
            </a:r>
          </a:p>
          <a:p>
            <a:pPr marL="0" indent="0">
              <a:buNone/>
            </a:pPr>
            <a:r>
              <a:rPr lang="en-GB" sz="2800" dirty="0" smtClean="0"/>
              <a:t>“Over </a:t>
            </a:r>
            <a:r>
              <a:rPr lang="en-GB" sz="2800" dirty="0"/>
              <a:t>the next decade we plan to spend more than $265 billion on new </a:t>
            </a:r>
            <a:r>
              <a:rPr lang="en-GB" sz="2800" dirty="0" smtClean="0"/>
              <a:t>[military] equipment</a:t>
            </a:r>
            <a:r>
              <a:rPr lang="en-GB" sz="2800" dirty="0"/>
              <a:t>.</a:t>
            </a:r>
            <a:endParaRPr lang="en-GB" sz="2800" dirty="0" smtClean="0"/>
          </a:p>
          <a:p>
            <a:pPr marL="0" indent="0">
              <a:buNone/>
            </a:pPr>
            <a:r>
              <a:rPr lang="en-GB" sz="2800" dirty="0" smtClean="0"/>
              <a:t>“…at </a:t>
            </a:r>
            <a:r>
              <a:rPr lang="en-GB" sz="2800" dirty="0"/>
              <a:t>a time of growing threats the UK is stepping up with bigger, stronger defence</a:t>
            </a:r>
            <a:r>
              <a:rPr lang="en-GB" sz="2800" dirty="0" smtClean="0"/>
              <a:t>.”</a:t>
            </a:r>
            <a:r>
              <a:rPr lang="en-GB" sz="2800" dirty="0"/>
              <a:t> </a:t>
            </a:r>
            <a:endParaRPr lang="en-GB" sz="2800" dirty="0" smtClean="0"/>
          </a:p>
          <a:p>
            <a:pPr marL="0" indent="0">
              <a:buNone/>
            </a:pPr>
            <a:r>
              <a:rPr lang="en-GB" sz="2800" dirty="0" smtClean="0"/>
              <a:t>“</a:t>
            </a:r>
            <a:r>
              <a:rPr lang="en-GB" sz="2800" dirty="0"/>
              <a:t>We’re the only major country choosing to spend 2% of GDP on defence and meeting the… goal of at least 0.7% on development</a:t>
            </a:r>
            <a:r>
              <a:rPr lang="en-GB" sz="2800" dirty="0" smtClean="0"/>
              <a:t>.” (2015)</a:t>
            </a:r>
            <a:endParaRPr lang="en-GB" sz="2800" dirty="0"/>
          </a:p>
          <a:p>
            <a:pPr marL="0" indent="0">
              <a:buNone/>
            </a:pPr>
            <a:endParaRPr lang="en-GB" sz="2400" dirty="0" smtClean="0"/>
          </a:p>
        </p:txBody>
      </p:sp>
      <p:sp>
        <p:nvSpPr>
          <p:cNvPr id="4" name="Rectangle 3"/>
          <p:cNvSpPr/>
          <p:nvPr/>
        </p:nvSpPr>
        <p:spPr>
          <a:xfrm>
            <a:off x="2594682" y="6473279"/>
            <a:ext cx="6153782" cy="430887"/>
          </a:xfrm>
          <a:prstGeom prst="rect">
            <a:avLst/>
          </a:prstGeom>
        </p:spPr>
        <p:txBody>
          <a:bodyPr wrap="square">
            <a:spAutoFit/>
          </a:bodyPr>
          <a:lstStyle/>
          <a:p>
            <a:r>
              <a:rPr lang="en-GB" sz="1100" dirty="0" smtClean="0">
                <a:solidFill>
                  <a:schemeClr val="bg1">
                    <a:lumMod val="50000"/>
                  </a:schemeClr>
                </a:solidFill>
              </a:rPr>
              <a:t>Image of Michael Fallon: By </a:t>
            </a:r>
            <a:r>
              <a:rPr lang="en-GB" sz="1100" dirty="0">
                <a:solidFill>
                  <a:schemeClr val="bg1">
                    <a:lumMod val="50000"/>
                  </a:schemeClr>
                </a:solidFill>
              </a:rPr>
              <a:t>Ministry of Defence - https://www.gov.uk/government/people/michael-fallon, OGL 2, https://commons.wikimedia.org/w/index.php?curid=34404866</a:t>
            </a:r>
          </a:p>
        </p:txBody>
      </p:sp>
      <p:pic>
        <p:nvPicPr>
          <p:cNvPr id="5" name="Picture 4"/>
          <p:cNvPicPr>
            <a:picLocks noChangeAspect="1"/>
          </p:cNvPicPr>
          <p:nvPr/>
        </p:nvPicPr>
        <p:blipFill>
          <a:blip r:embed="rId3"/>
          <a:stretch>
            <a:fillRect/>
          </a:stretch>
        </p:blipFill>
        <p:spPr>
          <a:xfrm>
            <a:off x="254100" y="1629380"/>
            <a:ext cx="1618216" cy="1749423"/>
          </a:xfrm>
          <a:prstGeom prst="rect">
            <a:avLst/>
          </a:prstGeom>
        </p:spPr>
      </p:pic>
      <p:sp>
        <p:nvSpPr>
          <p:cNvPr id="7" name="TextBox 6"/>
          <p:cNvSpPr txBox="1"/>
          <p:nvPr/>
        </p:nvSpPr>
        <p:spPr>
          <a:xfrm>
            <a:off x="172529" y="3378803"/>
            <a:ext cx="2264171" cy="584775"/>
          </a:xfrm>
          <a:prstGeom prst="rect">
            <a:avLst/>
          </a:prstGeom>
          <a:noFill/>
        </p:spPr>
        <p:txBody>
          <a:bodyPr wrap="square" rtlCol="0">
            <a:spAutoFit/>
          </a:bodyPr>
          <a:lstStyle/>
          <a:p>
            <a:r>
              <a:rPr lang="en-GB" sz="1600" dirty="0" smtClean="0">
                <a:latin typeface="+mn-lt"/>
              </a:rPr>
              <a:t>Michael Fallon, Secretary of Defence</a:t>
            </a:r>
            <a:endParaRPr lang="en-GB" sz="1600" dirty="0">
              <a:latin typeface="+mn-lt"/>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5038" t="30400" r="51887" b="33201"/>
          <a:stretch/>
        </p:blipFill>
        <p:spPr>
          <a:xfrm>
            <a:off x="251520" y="3941588"/>
            <a:ext cx="1616781" cy="2531691"/>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34684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critics say</a:t>
            </a:r>
            <a:endParaRPr lang="en-GB" dirty="0"/>
          </a:p>
        </p:txBody>
      </p:sp>
      <p:sp>
        <p:nvSpPr>
          <p:cNvPr id="3" name="Content Placeholder 2"/>
          <p:cNvSpPr>
            <a:spLocks noGrp="1"/>
          </p:cNvSpPr>
          <p:nvPr>
            <p:ph idx="1"/>
          </p:nvPr>
        </p:nvSpPr>
        <p:spPr>
          <a:xfrm>
            <a:off x="3347864" y="1752600"/>
            <a:ext cx="5544616" cy="4893614"/>
          </a:xfrm>
        </p:spPr>
        <p:txBody>
          <a:bodyPr/>
          <a:lstStyle/>
          <a:p>
            <a:pPr marL="0" indent="0">
              <a:buNone/>
            </a:pPr>
            <a:r>
              <a:rPr lang="en-GB" sz="2300" dirty="0" smtClean="0"/>
              <a:t>“For </a:t>
            </a:r>
            <a:r>
              <a:rPr lang="en-GB" sz="2300" dirty="0"/>
              <a:t>too long we have lived with the myth that high military spending maintains peace, creates jobs and combats terrorism. This myth is promoted by governments and by multinational arms companies who benefit from the global arms </a:t>
            </a:r>
            <a:r>
              <a:rPr lang="en-GB" sz="2300" dirty="0" smtClean="0"/>
              <a:t>trade…. </a:t>
            </a:r>
            <a:r>
              <a:rPr lang="en-GB" sz="2300" dirty="0"/>
              <a:t>It prevents the money being spent on tackling real challenges such as relieving poverty, improving health, and protecting the environment</a:t>
            </a:r>
            <a:r>
              <a:rPr lang="en-GB" sz="2300" dirty="0" smtClean="0"/>
              <a:t>.”</a:t>
            </a:r>
          </a:p>
          <a:p>
            <a:pPr marL="0" indent="0">
              <a:buNone/>
            </a:pPr>
            <a:r>
              <a:rPr lang="en-GB" sz="2000" b="1" dirty="0" smtClean="0"/>
              <a:t>-Global Campaign on Military </a:t>
            </a:r>
            <a:r>
              <a:rPr lang="en-GB" sz="2000" b="1" dirty="0"/>
              <a:t>Spending website demilitarize.org.uk</a:t>
            </a:r>
          </a:p>
        </p:txBody>
      </p:sp>
      <p:pic>
        <p:nvPicPr>
          <p:cNvPr id="5" name="Picture 4"/>
          <p:cNvPicPr>
            <a:picLocks noChangeAspect="1"/>
          </p:cNvPicPr>
          <p:nvPr/>
        </p:nvPicPr>
        <p:blipFill>
          <a:blip r:embed="rId3"/>
          <a:stretch>
            <a:fillRect/>
          </a:stretch>
        </p:blipFill>
        <p:spPr>
          <a:xfrm>
            <a:off x="380263" y="1844824"/>
            <a:ext cx="2751577" cy="2751577"/>
          </a:xfrm>
          <a:prstGeom prst="rect">
            <a:avLst/>
          </a:prstGeom>
        </p:spPr>
      </p:pic>
      <p:pic>
        <p:nvPicPr>
          <p:cNvPr id="7" name="Picture 6"/>
          <p:cNvPicPr>
            <a:picLocks noChangeAspect="1"/>
          </p:cNvPicPr>
          <p:nvPr/>
        </p:nvPicPr>
        <p:blipFill>
          <a:blip r:embed="rId4"/>
          <a:stretch>
            <a:fillRect/>
          </a:stretch>
        </p:blipFill>
        <p:spPr>
          <a:xfrm>
            <a:off x="-28330" y="8325544"/>
            <a:ext cx="4099721" cy="2908817"/>
          </a:xfrm>
          <a:prstGeom prst="rect">
            <a:avLst/>
          </a:prstGeom>
        </p:spPr>
      </p:pic>
      <p:pic>
        <p:nvPicPr>
          <p:cNvPr id="8" name="Picture 7"/>
          <p:cNvPicPr>
            <a:picLocks noChangeAspect="1"/>
          </p:cNvPicPr>
          <p:nvPr/>
        </p:nvPicPr>
        <p:blipFill>
          <a:blip r:embed="rId5"/>
          <a:stretch>
            <a:fillRect/>
          </a:stretch>
        </p:blipFill>
        <p:spPr>
          <a:xfrm>
            <a:off x="5300262" y="11942543"/>
            <a:ext cx="3978187" cy="2819981"/>
          </a:xfrm>
          <a:prstGeom prst="rect">
            <a:avLst/>
          </a:prstGeom>
        </p:spPr>
      </p:pic>
      <p:pic>
        <p:nvPicPr>
          <p:cNvPr id="9" name="Picture 8"/>
          <p:cNvPicPr>
            <a:picLocks noChangeAspect="1"/>
          </p:cNvPicPr>
          <p:nvPr/>
        </p:nvPicPr>
        <p:blipFill>
          <a:blip r:embed="rId6"/>
          <a:stretch>
            <a:fillRect/>
          </a:stretch>
        </p:blipFill>
        <p:spPr>
          <a:xfrm>
            <a:off x="4459071" y="8350968"/>
            <a:ext cx="3898266" cy="2767769"/>
          </a:xfrm>
          <a:prstGeom prst="rect">
            <a:avLst/>
          </a:prstGeom>
        </p:spPr>
      </p:pic>
      <p:pic>
        <p:nvPicPr>
          <p:cNvPr id="10" name="Picture 9"/>
          <p:cNvPicPr>
            <a:picLocks noChangeAspect="1"/>
          </p:cNvPicPr>
          <p:nvPr/>
        </p:nvPicPr>
        <p:blipFill>
          <a:blip r:embed="rId7"/>
          <a:stretch>
            <a:fillRect/>
          </a:stretch>
        </p:blipFill>
        <p:spPr>
          <a:xfrm>
            <a:off x="1259291" y="11942543"/>
            <a:ext cx="3968963" cy="2817963"/>
          </a:xfrm>
          <a:prstGeom prst="rect">
            <a:avLst/>
          </a:prstGeom>
        </p:spPr>
      </p:pic>
      <p:pic>
        <p:nvPicPr>
          <p:cNvPr id="11" name="Picture 10"/>
          <p:cNvPicPr>
            <a:picLocks noChangeAspect="1"/>
          </p:cNvPicPr>
          <p:nvPr/>
        </p:nvPicPr>
        <p:blipFill>
          <a:blip r:embed="rId8"/>
          <a:stretch>
            <a:fillRect/>
          </a:stretch>
        </p:blipFill>
        <p:spPr>
          <a:xfrm>
            <a:off x="9756576" y="7176711"/>
            <a:ext cx="5715000" cy="4057650"/>
          </a:xfrm>
          <a:prstGeom prst="rect">
            <a:avLst/>
          </a:prstGeom>
        </p:spPr>
      </p:pic>
      <p:pic>
        <p:nvPicPr>
          <p:cNvPr id="13" name="Picture 12"/>
          <p:cNvPicPr>
            <a:picLocks noChangeAspect="1"/>
          </p:cNvPicPr>
          <p:nvPr/>
        </p:nvPicPr>
        <p:blipFill rotWithShape="1">
          <a:blip r:embed="rId8"/>
          <a:srcRect r="60994" b="75982"/>
          <a:stretch/>
        </p:blipFill>
        <p:spPr>
          <a:xfrm>
            <a:off x="388918" y="4709613"/>
            <a:ext cx="2742921" cy="1199139"/>
          </a:xfrm>
          <a:prstGeom prst="rect">
            <a:avLst/>
          </a:prstGeom>
        </p:spPr>
      </p:pic>
    </p:spTree>
    <p:extLst>
      <p:ext uri="{BB962C8B-B14F-4D97-AF65-F5344CB8AC3E}">
        <p14:creationId xmlns:p14="http://schemas.microsoft.com/office/powerpoint/2010/main" val="346730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0308004" y="4221088"/>
            <a:ext cx="1980863" cy="1980863"/>
          </a:xfrm>
          <a:prstGeom prst="rect">
            <a:avLst/>
          </a:prstGeom>
        </p:spPr>
      </p:pic>
      <p:sp>
        <p:nvSpPr>
          <p:cNvPr id="2" name="Title 1"/>
          <p:cNvSpPr>
            <a:spLocks noGrp="1"/>
          </p:cNvSpPr>
          <p:nvPr>
            <p:ph type="title"/>
          </p:nvPr>
        </p:nvSpPr>
        <p:spPr/>
        <p:txBody>
          <a:bodyPr/>
          <a:lstStyle/>
          <a:p>
            <a:r>
              <a:rPr lang="en-GB" dirty="0" smtClean="0"/>
              <a:t>Where do you stand?</a:t>
            </a:r>
            <a:endParaRPr lang="en-GB" dirty="0"/>
          </a:p>
        </p:txBody>
      </p:sp>
      <p:sp>
        <p:nvSpPr>
          <p:cNvPr id="3" name="Content Placeholder 2"/>
          <p:cNvSpPr>
            <a:spLocks noGrp="1"/>
          </p:cNvSpPr>
          <p:nvPr>
            <p:ph idx="1"/>
          </p:nvPr>
        </p:nvSpPr>
        <p:spPr/>
        <p:txBody>
          <a:bodyPr/>
          <a:lstStyle/>
          <a:p>
            <a:pPr marL="0" indent="0" algn="ctr">
              <a:buNone/>
            </a:pPr>
            <a:r>
              <a:rPr lang="en-GB" dirty="0" smtClean="0"/>
              <a:t>The $1.7 trillion which the world spends on the military should be </a:t>
            </a:r>
            <a:r>
              <a:rPr lang="en-GB" dirty="0"/>
              <a:t>shifted </a:t>
            </a:r>
            <a:r>
              <a:rPr lang="en-GB" dirty="0" smtClean="0"/>
              <a:t>to help  people and the environment.</a:t>
            </a:r>
            <a:endParaRPr lang="en-GB" i="1" dirty="0"/>
          </a:p>
        </p:txBody>
      </p:sp>
      <p:sp>
        <p:nvSpPr>
          <p:cNvPr id="5" name="Right Arrow 4"/>
          <p:cNvSpPr/>
          <p:nvPr/>
        </p:nvSpPr>
        <p:spPr>
          <a:xfrm flipH="1">
            <a:off x="658912" y="4221088"/>
            <a:ext cx="1584176"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a:off x="6874024" y="4221088"/>
            <a:ext cx="1584176"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301308" y="5421386"/>
            <a:ext cx="2869704" cy="707886"/>
          </a:xfrm>
          <a:prstGeom prst="rect">
            <a:avLst/>
          </a:prstGeom>
          <a:noFill/>
        </p:spPr>
        <p:txBody>
          <a:bodyPr wrap="square" rtlCol="0">
            <a:spAutoFit/>
          </a:bodyPr>
          <a:lstStyle/>
          <a:p>
            <a:r>
              <a:rPr lang="en-GB" sz="4000" dirty="0" smtClean="0"/>
              <a:t>100% Agree</a:t>
            </a:r>
            <a:endParaRPr lang="en-GB" sz="4000" dirty="0"/>
          </a:p>
        </p:txBody>
      </p:sp>
      <p:sp>
        <p:nvSpPr>
          <p:cNvPr id="8" name="TextBox 7"/>
          <p:cNvSpPr txBox="1"/>
          <p:nvPr/>
        </p:nvSpPr>
        <p:spPr>
          <a:xfrm>
            <a:off x="85080" y="5421386"/>
            <a:ext cx="2470696" cy="707886"/>
          </a:xfrm>
          <a:prstGeom prst="rect">
            <a:avLst/>
          </a:prstGeom>
          <a:noFill/>
        </p:spPr>
        <p:txBody>
          <a:bodyPr wrap="square" rtlCol="0">
            <a:spAutoFit/>
          </a:bodyPr>
          <a:lstStyle/>
          <a:p>
            <a:r>
              <a:rPr lang="en-GB" sz="4000" dirty="0" smtClean="0"/>
              <a:t>0% Agree</a:t>
            </a:r>
            <a:endParaRPr lang="en-GB" sz="4000" dirty="0"/>
          </a:p>
        </p:txBody>
      </p:sp>
      <p:sp>
        <p:nvSpPr>
          <p:cNvPr id="9" name="Rectangle 8"/>
          <p:cNvSpPr/>
          <p:nvPr/>
        </p:nvSpPr>
        <p:spPr>
          <a:xfrm>
            <a:off x="2456880" y="4496270"/>
            <a:ext cx="1296144" cy="601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926756" y="4496270"/>
            <a:ext cx="1296144" cy="601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371356" y="4496270"/>
            <a:ext cx="1296144" cy="601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8306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Content Placeholder 4">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28037" y="308130"/>
            <a:ext cx="3851920" cy="2888940"/>
          </a:xfrm>
        </p:spPr>
      </p:pic>
      <p:pic>
        <p:nvPicPr>
          <p:cNvPr id="7" name="Picture 6">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l="10621" t="174" r="873" b="-174"/>
          <a:stretch/>
        </p:blipFill>
        <p:spPr>
          <a:xfrm>
            <a:off x="2030125" y="350995"/>
            <a:ext cx="2736303" cy="2060587"/>
          </a:xfrm>
          <a:prstGeom prst="rect">
            <a:avLst/>
          </a:prstGeom>
        </p:spPr>
      </p:pic>
      <p:pic>
        <p:nvPicPr>
          <p:cNvPr id="8" name="Picture 7">
            <a:hlinkClick r:id="rId4"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443" y="1704032"/>
            <a:ext cx="2505959" cy="1671455"/>
          </a:xfrm>
          <a:prstGeom prst="rect">
            <a:avLst/>
          </a:prstGeom>
        </p:spPr>
      </p:pic>
      <p:pic>
        <p:nvPicPr>
          <p:cNvPr id="11" name="Picture 10">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05903" y="3673245"/>
            <a:ext cx="3851920" cy="2888940"/>
          </a:xfrm>
          <a:prstGeom prst="rect">
            <a:avLst/>
          </a:prstGeom>
        </p:spPr>
      </p:pic>
      <p:pic>
        <p:nvPicPr>
          <p:cNvPr id="13" name="Picture 12">
            <a:hlinkClick r:id="rId9" action="ppaction://hlinksldjump"/>
            <a:hlinkHover r:id="" action="ppaction://noaction" highlightClick="1"/>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7229" y="3647638"/>
            <a:ext cx="4408077" cy="2940153"/>
          </a:xfrm>
          <a:prstGeom prst="rect">
            <a:avLst/>
          </a:prstGeom>
        </p:spPr>
      </p:pic>
      <p:pic>
        <p:nvPicPr>
          <p:cNvPr id="9" name="Picture 8">
            <a:hlinkClick r:id="rId11" action="ppaction://hlinksldjump"/>
          </p:cNvPr>
          <p:cNvPicPr>
            <a:picLocks noChangeAspect="1"/>
          </p:cNvPicPr>
          <p:nvPr/>
        </p:nvPicPr>
        <p:blipFill>
          <a:blip r:embed="rId12"/>
          <a:stretch>
            <a:fillRect/>
          </a:stretch>
        </p:blipFill>
        <p:spPr>
          <a:xfrm>
            <a:off x="7596336" y="6002347"/>
            <a:ext cx="1547664" cy="855653"/>
          </a:xfrm>
          <a:prstGeom prst="rect">
            <a:avLst/>
          </a:prstGeom>
        </p:spPr>
      </p:pic>
      <p:sp>
        <p:nvSpPr>
          <p:cNvPr id="10" name="Rectangle 9"/>
          <p:cNvSpPr/>
          <p:nvPr/>
        </p:nvSpPr>
        <p:spPr>
          <a:xfrm>
            <a:off x="7723997" y="6248427"/>
            <a:ext cx="1292341" cy="461665"/>
          </a:xfrm>
          <a:prstGeom prst="rect">
            <a:avLst/>
          </a:prstGeom>
          <a:noFill/>
        </p:spPr>
        <p:txBody>
          <a:bodyPr wrap="none" lIns="91440" tIns="45720" rIns="91440" bIns="45720">
            <a:spAutoFit/>
          </a:bodyPr>
          <a:lstStyle/>
          <a:p>
            <a:pPr algn="ctr"/>
            <a:r>
              <a:rPr lang="en-US" b="1" cap="none" spc="0" dirty="0" smtClean="0">
                <a:ln w="10160">
                  <a:solidFill>
                    <a:schemeClr val="accent5"/>
                  </a:solidFill>
                  <a:prstDash val="solid"/>
                </a:ln>
                <a:solidFill>
                  <a:schemeClr val="accent1">
                    <a:lumMod val="50000"/>
                  </a:schemeClr>
                </a:solidFill>
                <a:effectLst>
                  <a:outerShdw blurRad="38100" dist="22860" dir="5400000" algn="tl" rotWithShape="0">
                    <a:srgbClr val="000000">
                      <a:alpha val="30000"/>
                    </a:srgbClr>
                  </a:outerShdw>
                </a:effectLst>
                <a:latin typeface="Tahoma" panose="020B0604030504040204" pitchFamily="34" charset="0"/>
                <a:ea typeface="Tahoma" panose="020B0604030504040204" pitchFamily="34" charset="0"/>
                <a:cs typeface="Tahoma" panose="020B0604030504040204" pitchFamily="34" charset="0"/>
                <a:hlinkClick r:id="rId11" action="ppaction://hlinksldjump"/>
              </a:rPr>
              <a:t>Budget</a:t>
            </a:r>
            <a:endParaRPr lang="en-US" b="1" cap="none" spc="0" dirty="0">
              <a:ln w="10160">
                <a:solidFill>
                  <a:schemeClr val="accent5"/>
                </a:solidFill>
                <a:prstDash val="solid"/>
              </a:ln>
              <a:solidFill>
                <a:schemeClr val="accent1">
                  <a:lumMod val="50000"/>
                </a:schemeClr>
              </a:solidFill>
              <a:effectLst>
                <a:outerShdw blurRad="38100" dist="22860" dir="5400000" algn="tl" rotWithShape="0">
                  <a:srgbClr val="000000">
                    <a:alpha val="30000"/>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12" name="Picture 11">
            <a:hlinkClick r:id="rId7" action="ppaction://hlinksldjump"/>
          </p:cNvPr>
          <p:cNvPicPr>
            <a:picLocks noChangeAspect="1"/>
          </p:cNvPicPr>
          <p:nvPr/>
        </p:nvPicPr>
        <p:blipFill>
          <a:blip r:embed="rId13"/>
          <a:stretch>
            <a:fillRect/>
          </a:stretch>
        </p:blipFill>
        <p:spPr>
          <a:xfrm rot="962744">
            <a:off x="7518097" y="3601289"/>
            <a:ext cx="1704139" cy="1471936"/>
          </a:xfrm>
          <a:prstGeom prst="rect">
            <a:avLst/>
          </a:prstGeom>
        </p:spPr>
      </p:pic>
      <p:pic>
        <p:nvPicPr>
          <p:cNvPr id="14" name="Picture 13"/>
          <p:cNvPicPr>
            <a:picLocks noChangeAspect="1"/>
          </p:cNvPicPr>
          <p:nvPr/>
        </p:nvPicPr>
        <p:blipFill>
          <a:blip r:embed="rId14"/>
          <a:stretch>
            <a:fillRect/>
          </a:stretch>
        </p:blipFill>
        <p:spPr>
          <a:xfrm>
            <a:off x="-4488172" y="0"/>
            <a:ext cx="4099721" cy="2908817"/>
          </a:xfrm>
          <a:prstGeom prst="rect">
            <a:avLst/>
          </a:prstGeom>
        </p:spPr>
      </p:pic>
      <p:pic>
        <p:nvPicPr>
          <p:cNvPr id="15" name="Picture 14"/>
          <p:cNvPicPr>
            <a:picLocks noChangeAspect="1"/>
          </p:cNvPicPr>
          <p:nvPr/>
        </p:nvPicPr>
        <p:blipFill>
          <a:blip r:embed="rId15"/>
          <a:stretch>
            <a:fillRect/>
          </a:stretch>
        </p:blipFill>
        <p:spPr>
          <a:xfrm>
            <a:off x="13433437" y="7723030"/>
            <a:ext cx="3978187" cy="2819981"/>
          </a:xfrm>
          <a:prstGeom prst="rect">
            <a:avLst/>
          </a:prstGeom>
        </p:spPr>
      </p:pic>
      <p:pic>
        <p:nvPicPr>
          <p:cNvPr id="16" name="Picture 15"/>
          <p:cNvPicPr>
            <a:picLocks noChangeAspect="1"/>
          </p:cNvPicPr>
          <p:nvPr/>
        </p:nvPicPr>
        <p:blipFill>
          <a:blip r:embed="rId16"/>
          <a:stretch>
            <a:fillRect/>
          </a:stretch>
        </p:blipFill>
        <p:spPr>
          <a:xfrm>
            <a:off x="9409456" y="4210536"/>
            <a:ext cx="3898266" cy="2767769"/>
          </a:xfrm>
          <a:prstGeom prst="rect">
            <a:avLst/>
          </a:prstGeom>
        </p:spPr>
      </p:pic>
      <p:pic>
        <p:nvPicPr>
          <p:cNvPr id="17" name="Picture 16"/>
          <p:cNvPicPr>
            <a:picLocks noChangeAspect="1"/>
          </p:cNvPicPr>
          <p:nvPr/>
        </p:nvPicPr>
        <p:blipFill>
          <a:blip r:embed="rId17"/>
          <a:stretch>
            <a:fillRect/>
          </a:stretch>
        </p:blipFill>
        <p:spPr>
          <a:xfrm>
            <a:off x="9392466" y="7723030"/>
            <a:ext cx="3968963" cy="2817963"/>
          </a:xfrm>
          <a:prstGeom prst="rect">
            <a:avLst/>
          </a:prstGeom>
        </p:spPr>
      </p:pic>
      <p:pic>
        <p:nvPicPr>
          <p:cNvPr id="18" name="Picture 17"/>
          <p:cNvPicPr>
            <a:picLocks noChangeAspect="1"/>
          </p:cNvPicPr>
          <p:nvPr/>
        </p:nvPicPr>
        <p:blipFill>
          <a:blip r:embed="rId18"/>
          <a:stretch>
            <a:fillRect/>
          </a:stretch>
        </p:blipFill>
        <p:spPr>
          <a:xfrm>
            <a:off x="9197527" y="-384405"/>
            <a:ext cx="5715000" cy="4057650"/>
          </a:xfrm>
          <a:prstGeom prst="rect">
            <a:avLst/>
          </a:prstGeom>
        </p:spPr>
      </p:pic>
      <p:sp>
        <p:nvSpPr>
          <p:cNvPr id="3" name="TextBox 2"/>
          <p:cNvSpPr txBox="1"/>
          <p:nvPr/>
        </p:nvSpPr>
        <p:spPr>
          <a:xfrm>
            <a:off x="574804" y="-110670"/>
            <a:ext cx="6713697" cy="461665"/>
          </a:xfrm>
          <a:prstGeom prst="rect">
            <a:avLst/>
          </a:prstGeom>
          <a:noFill/>
        </p:spPr>
        <p:txBody>
          <a:bodyPr wrap="none" rtlCol="0">
            <a:spAutoFit/>
          </a:bodyPr>
          <a:lstStyle/>
          <a:p>
            <a:r>
              <a:rPr lang="en-GB" dirty="0" smtClean="0"/>
              <a:t>Click on an image to zoom and get more information</a:t>
            </a:r>
            <a:endParaRPr lang="en-GB" dirty="0"/>
          </a:p>
        </p:txBody>
      </p:sp>
    </p:spTree>
    <p:extLst>
      <p:ext uri="{BB962C8B-B14F-4D97-AF65-F5344CB8AC3E}">
        <p14:creationId xmlns:p14="http://schemas.microsoft.com/office/powerpoint/2010/main" val="303947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Hover r:id="" action="ppaction://noaction" highlightClick="1"/>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31" y="260648"/>
            <a:ext cx="8785053" cy="5859562"/>
          </a:xfrm>
          <a:prstGeom prst="rect">
            <a:avLst/>
          </a:prstGeom>
        </p:spPr>
      </p:pic>
      <p:sp>
        <p:nvSpPr>
          <p:cNvPr id="14" name="Rectangle 13"/>
          <p:cNvSpPr/>
          <p:nvPr/>
        </p:nvSpPr>
        <p:spPr>
          <a:xfrm>
            <a:off x="553130" y="6120210"/>
            <a:ext cx="5544616" cy="276999"/>
          </a:xfrm>
          <a:prstGeom prst="rect">
            <a:avLst/>
          </a:prstGeom>
        </p:spPr>
        <p:txBody>
          <a:bodyPr wrap="square">
            <a:spAutoFit/>
          </a:bodyPr>
          <a:lstStyle/>
          <a:p>
            <a:r>
              <a:rPr lang="en-GB" sz="1200" dirty="0" smtClean="0">
                <a:latin typeface="+mn-lt"/>
              </a:rPr>
              <a:t>Image of </a:t>
            </a:r>
            <a:r>
              <a:rPr lang="en-GB" sz="1200" dirty="0" smtClean="0">
                <a:latin typeface="+mn-lt"/>
                <a:hlinkClick r:id="rId4"/>
              </a:rPr>
              <a:t>British troops in Afghanistan </a:t>
            </a:r>
            <a:r>
              <a:rPr lang="en-GB" sz="1200" dirty="0" smtClean="0">
                <a:latin typeface="+mn-lt"/>
              </a:rPr>
              <a:t>from </a:t>
            </a:r>
            <a:r>
              <a:rPr lang="en-GB" sz="1200" dirty="0" err="1" smtClean="0">
                <a:latin typeface="+mn-lt"/>
              </a:rPr>
              <a:t>ResoluteSupportMedia</a:t>
            </a:r>
            <a:r>
              <a:rPr lang="en-GB" sz="1200" dirty="0" smtClean="0">
                <a:latin typeface="+mn-lt"/>
              </a:rPr>
              <a:t> </a:t>
            </a:r>
            <a:endParaRPr lang="en-GB" sz="1200" dirty="0">
              <a:latin typeface="+mn-lt"/>
            </a:endParaRPr>
          </a:p>
        </p:txBody>
      </p:sp>
      <p:sp>
        <p:nvSpPr>
          <p:cNvPr id="4" name="Rectangle 3"/>
          <p:cNvSpPr/>
          <p:nvPr/>
        </p:nvSpPr>
        <p:spPr>
          <a:xfrm>
            <a:off x="2627784" y="4365884"/>
            <a:ext cx="5859297" cy="1754326"/>
          </a:xfrm>
          <a:prstGeom prst="rect">
            <a:avLst/>
          </a:prstGeom>
          <a:noFill/>
        </p:spPr>
        <p:txBody>
          <a:bodyPr wrap="none" lIns="91440" tIns="45720" rIns="91440" bIns="45720">
            <a:spAutoFit/>
          </a:bodyPr>
          <a:lstStyle/>
          <a:p>
            <a:pPr algn="ct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Arms and military </a:t>
            </a:r>
          </a:p>
          <a:p>
            <a:pPr algn="ct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intervention</a:t>
            </a:r>
            <a:endPar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2" name="Picture 1">
            <a:hlinkClick r:id="rId5" action="ppaction://hlinksldjump"/>
          </p:cNvPr>
          <p:cNvPicPr>
            <a:picLocks noChangeAspect="1"/>
          </p:cNvPicPr>
          <p:nvPr/>
        </p:nvPicPr>
        <p:blipFill>
          <a:blip r:embed="rId6"/>
          <a:stretch>
            <a:fillRect/>
          </a:stretch>
        </p:blipFill>
        <p:spPr>
          <a:xfrm>
            <a:off x="7501898" y="5733256"/>
            <a:ext cx="1385486" cy="1032423"/>
          </a:xfrm>
          <a:prstGeom prst="rect">
            <a:avLst/>
          </a:prstGeom>
        </p:spPr>
      </p:pic>
      <p:sp>
        <p:nvSpPr>
          <p:cNvPr id="3" name="Rectangle 2"/>
          <p:cNvSpPr/>
          <p:nvPr/>
        </p:nvSpPr>
        <p:spPr>
          <a:xfrm>
            <a:off x="7681519" y="6212112"/>
            <a:ext cx="1026243" cy="461665"/>
          </a:xfrm>
          <a:prstGeom prst="rect">
            <a:avLst/>
          </a:prstGeom>
          <a:noFill/>
        </p:spPr>
        <p:txBody>
          <a:bodyPr wrap="none" lIns="91440" tIns="45720" rIns="91440" bIns="45720">
            <a:spAutoFit/>
          </a:bodyPr>
          <a:lstStyle/>
          <a:p>
            <a:pPr algn="ctr"/>
            <a:r>
              <a:rPr lang="en-US" b="1" cap="none" spc="0" dirty="0" smtClean="0">
                <a:ln w="10160">
                  <a:solidFill>
                    <a:schemeClr val="accent5"/>
                  </a:solidFill>
                  <a:prstDash val="solid"/>
                </a:ln>
                <a:solidFill>
                  <a:schemeClr val="accent1">
                    <a:lumMod val="50000"/>
                  </a:schemeClr>
                </a:solidFill>
                <a:effectLst>
                  <a:outerShdw blurRad="38100" dist="22860" dir="5400000" algn="tl" rotWithShape="0">
                    <a:srgbClr val="000000">
                      <a:alpha val="30000"/>
                    </a:srgbClr>
                  </a:outerShdw>
                </a:effectLst>
                <a:latin typeface="Tahoma" panose="020B0604030504040204" pitchFamily="34" charset="0"/>
                <a:ea typeface="Tahoma" panose="020B0604030504040204" pitchFamily="34" charset="0"/>
                <a:cs typeface="Tahoma" panose="020B0604030504040204" pitchFamily="34" charset="0"/>
                <a:hlinkClick r:id="rId5" action="ppaction://hlinksldjump"/>
              </a:rPr>
              <a:t>BACK</a:t>
            </a:r>
            <a:endParaRPr lang="en-US" b="1" cap="none" spc="0" dirty="0">
              <a:ln w="10160">
                <a:solidFill>
                  <a:schemeClr val="accent5"/>
                </a:solidFill>
                <a:prstDash val="solid"/>
              </a:ln>
              <a:solidFill>
                <a:schemeClr val="accent1">
                  <a:lumMod val="50000"/>
                </a:schemeClr>
              </a:solidFill>
              <a:effectLst>
                <a:outerShdw blurRad="38100" dist="22860" dir="5400000" algn="tl" rotWithShape="0">
                  <a:srgbClr val="000000">
                    <a:alpha val="30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51913" y="312719"/>
            <a:ext cx="3173525" cy="2462213"/>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GB" sz="1400" dirty="0" smtClean="0">
                <a:latin typeface="+mn-lt"/>
              </a:rPr>
              <a:t>Sending the military overseas as in Iraq, Afghanistan and Libya</a:t>
            </a:r>
          </a:p>
          <a:p>
            <a:pPr marL="342900" indent="-342900">
              <a:buFont typeface="Arial" panose="020B0604020202020204" pitchFamily="34" charset="0"/>
              <a:buChar char="•"/>
            </a:pPr>
            <a:r>
              <a:rPr lang="en-GB" sz="1400" dirty="0" smtClean="0">
                <a:latin typeface="+mn-lt"/>
              </a:rPr>
              <a:t>The war </a:t>
            </a:r>
            <a:r>
              <a:rPr lang="en-GB" sz="1400" dirty="0">
                <a:latin typeface="+mn-lt"/>
              </a:rPr>
              <a:t>in Afghanistan </a:t>
            </a:r>
            <a:r>
              <a:rPr lang="en-GB" sz="1400" dirty="0" smtClean="0">
                <a:latin typeface="+mn-lt"/>
              </a:rPr>
              <a:t>had cost </a:t>
            </a:r>
            <a:r>
              <a:rPr lang="en-GB" sz="1400" dirty="0">
                <a:latin typeface="+mn-lt"/>
              </a:rPr>
              <a:t>the UK </a:t>
            </a:r>
            <a:r>
              <a:rPr lang="en-GB" sz="1400" dirty="0" smtClean="0">
                <a:latin typeface="+mn-lt"/>
              </a:rPr>
              <a:t>£25-37 billion by 2013</a:t>
            </a:r>
          </a:p>
          <a:p>
            <a:pPr marL="342900" indent="-342900">
              <a:buFont typeface="Arial" panose="020B0604020202020204" pitchFamily="34" charset="0"/>
              <a:buChar char="•"/>
            </a:pPr>
            <a:r>
              <a:rPr lang="en-GB" sz="1400" dirty="0" smtClean="0">
                <a:latin typeface="+mn-lt"/>
              </a:rPr>
              <a:t>Building and selling more weapons to other countries</a:t>
            </a:r>
          </a:p>
          <a:p>
            <a:pPr marL="342900" indent="-342900">
              <a:buFont typeface="Arial" panose="020B0604020202020204" pitchFamily="34" charset="0"/>
              <a:buChar char="•"/>
            </a:pPr>
            <a:r>
              <a:rPr lang="en-GB" sz="1400" dirty="0" smtClean="0">
                <a:latin typeface="+mn-lt"/>
              </a:rPr>
              <a:t>Recruiting people into the armed forces</a:t>
            </a:r>
          </a:p>
          <a:p>
            <a:pPr marL="342900" indent="-342900">
              <a:buFont typeface="Arial" panose="020B0604020202020204" pitchFamily="34" charset="0"/>
              <a:buChar char="•"/>
            </a:pPr>
            <a:r>
              <a:rPr lang="en-GB" sz="1400" dirty="0" smtClean="0">
                <a:latin typeface="+mn-lt"/>
              </a:rPr>
              <a:t>Keeping “Trident” nuclear weapons on submarines</a:t>
            </a:r>
          </a:p>
          <a:p>
            <a:pPr marL="342900" indent="-342900">
              <a:buFont typeface="Arial" panose="020B0604020202020204" pitchFamily="34" charset="0"/>
              <a:buChar char="•"/>
            </a:pPr>
            <a:r>
              <a:rPr lang="en-GB" sz="1400" dirty="0" smtClean="0">
                <a:latin typeface="+mn-lt"/>
              </a:rPr>
              <a:t>Belonging to the “NATO” Alliance</a:t>
            </a:r>
          </a:p>
        </p:txBody>
      </p:sp>
    </p:spTree>
    <p:extLst>
      <p:ext uri="{BB962C8B-B14F-4D97-AF65-F5344CB8AC3E}">
        <p14:creationId xmlns:p14="http://schemas.microsoft.com/office/powerpoint/2010/main" val="508312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2049" r="6590"/>
          <a:stretch/>
        </p:blipFill>
        <p:spPr>
          <a:xfrm>
            <a:off x="547304" y="1882988"/>
            <a:ext cx="7592392" cy="4217268"/>
          </a:xfrm>
          <a:prstGeom prst="rect">
            <a:avLst/>
          </a:prstGeom>
          <a:effectLst>
            <a:outerShdw blurRad="50800" dist="38100" dir="5400000" algn="t" rotWithShape="0">
              <a:prstClr val="black">
                <a:alpha val="40000"/>
              </a:prstClr>
            </a:outerShdw>
          </a:effectLst>
        </p:spPr>
      </p:pic>
      <p:sp>
        <p:nvSpPr>
          <p:cNvPr id="11" name="TextBox 10"/>
          <p:cNvSpPr txBox="1"/>
          <p:nvPr/>
        </p:nvSpPr>
        <p:spPr>
          <a:xfrm>
            <a:off x="4028378" y="5658545"/>
            <a:ext cx="3653141" cy="461665"/>
          </a:xfrm>
          <a:prstGeom prst="rect">
            <a:avLst/>
          </a:prstGeom>
          <a:noFill/>
        </p:spPr>
        <p:txBody>
          <a:bodyPr wrap="square" rtlCol="0">
            <a:spAutoFit/>
          </a:bodyPr>
          <a:lstStyle/>
          <a:p>
            <a:r>
              <a:rPr lang="en-GB" sz="1200" dirty="0">
                <a:latin typeface="+mn-lt"/>
              </a:rPr>
              <a:t>Oxfam hungry for climate action at Durban Climate </a:t>
            </a:r>
            <a:r>
              <a:rPr lang="en-GB" sz="1200" dirty="0" smtClean="0">
                <a:latin typeface="+mn-lt"/>
              </a:rPr>
              <a:t>Conference </a:t>
            </a:r>
            <a:r>
              <a:rPr lang="en-GB" sz="1200" dirty="0" smtClean="0">
                <a:latin typeface="+mn-lt"/>
                <a:hlinkClick r:id="rId4"/>
              </a:rPr>
              <a:t>via Flickr</a:t>
            </a:r>
            <a:endParaRPr lang="en-GB" sz="1200" dirty="0">
              <a:latin typeface="+mn-lt"/>
            </a:endParaRPr>
          </a:p>
        </p:txBody>
      </p:sp>
      <p:sp>
        <p:nvSpPr>
          <p:cNvPr id="2" name="Title 1"/>
          <p:cNvSpPr>
            <a:spLocks noGrp="1"/>
          </p:cNvSpPr>
          <p:nvPr>
            <p:ph type="title"/>
          </p:nvPr>
        </p:nvSpPr>
        <p:spPr/>
        <p:txBody>
          <a:bodyPr/>
          <a:lstStyle/>
          <a:p>
            <a:endParaRPr lang="en-GB" dirty="0"/>
          </a:p>
        </p:txBody>
      </p:sp>
      <p:pic>
        <p:nvPicPr>
          <p:cNvPr id="5" name="Content Placeholder 4"/>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395536" y="45433"/>
            <a:ext cx="8134672" cy="6101004"/>
          </a:xfrm>
        </p:spPr>
      </p:pic>
      <p:sp>
        <p:nvSpPr>
          <p:cNvPr id="6" name="TextBox 5"/>
          <p:cNvSpPr txBox="1"/>
          <p:nvPr/>
        </p:nvSpPr>
        <p:spPr>
          <a:xfrm>
            <a:off x="395536" y="6195195"/>
            <a:ext cx="4104456" cy="523220"/>
          </a:xfrm>
          <a:prstGeom prst="rect">
            <a:avLst/>
          </a:prstGeom>
          <a:noFill/>
        </p:spPr>
        <p:txBody>
          <a:bodyPr wrap="square" rtlCol="0">
            <a:spAutoFit/>
          </a:bodyPr>
          <a:lstStyle/>
          <a:p>
            <a:r>
              <a:rPr lang="en-GB" sz="1400" dirty="0" smtClean="0">
                <a:latin typeface="+mn-lt"/>
              </a:rPr>
              <a:t>Tim J Keegan took this shot of a </a:t>
            </a:r>
            <a:r>
              <a:rPr lang="en-GB" sz="1400" dirty="0" smtClean="0">
                <a:latin typeface="+mn-lt"/>
                <a:hlinkClick r:id="rId6"/>
              </a:rPr>
              <a:t>lake in Australia </a:t>
            </a:r>
            <a:r>
              <a:rPr lang="en-GB" sz="1400" dirty="0" smtClean="0">
                <a:latin typeface="+mn-lt"/>
              </a:rPr>
              <a:t>at just 4% of its original depth via Flickr.</a:t>
            </a:r>
            <a:endParaRPr lang="en-GB" sz="1400" dirty="0">
              <a:latin typeface="+mn-lt"/>
            </a:endParaRPr>
          </a:p>
        </p:txBody>
      </p:sp>
      <p:sp>
        <p:nvSpPr>
          <p:cNvPr id="15" name="Rectangle 14"/>
          <p:cNvSpPr/>
          <p:nvPr/>
        </p:nvSpPr>
        <p:spPr>
          <a:xfrm>
            <a:off x="685800" y="4863185"/>
            <a:ext cx="7315401" cy="923330"/>
          </a:xfrm>
          <a:prstGeom prst="rect">
            <a:avLst/>
          </a:prstGeom>
          <a:noFill/>
        </p:spPr>
        <p:txBody>
          <a:bodyPr wrap="none" lIns="91440" tIns="45720" rIns="91440" bIns="45720">
            <a:spAutoFit/>
          </a:bodyPr>
          <a:lstStyle/>
          <a:p>
            <a:pPr algn="ct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Tackling climate change</a:t>
            </a:r>
            <a:endPar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0" name="TextBox 9"/>
          <p:cNvSpPr txBox="1"/>
          <p:nvPr/>
        </p:nvSpPr>
        <p:spPr>
          <a:xfrm>
            <a:off x="560216" y="249678"/>
            <a:ext cx="4947888" cy="1815882"/>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GB" sz="1600" dirty="0" smtClean="0">
                <a:latin typeface="+mn-lt"/>
              </a:rPr>
              <a:t>Finding new sources of energy</a:t>
            </a:r>
          </a:p>
          <a:p>
            <a:pPr marL="342900" indent="-342900">
              <a:buFont typeface="Arial" panose="020B0604020202020204" pitchFamily="34" charset="0"/>
              <a:buChar char="•"/>
            </a:pPr>
            <a:r>
              <a:rPr lang="en-GB" sz="1600" dirty="0" smtClean="0">
                <a:latin typeface="+mn-lt"/>
              </a:rPr>
              <a:t>Investing in technologies that protect the planet and its people</a:t>
            </a:r>
          </a:p>
          <a:p>
            <a:pPr marL="342900" indent="-342900">
              <a:buFont typeface="Arial" panose="020B0604020202020204" pitchFamily="34" charset="0"/>
              <a:buChar char="•"/>
            </a:pPr>
            <a:r>
              <a:rPr lang="en-GB" sz="1600" dirty="0" smtClean="0">
                <a:latin typeface="+mn-lt"/>
              </a:rPr>
              <a:t>Help people suffering because of drought and flooding</a:t>
            </a:r>
          </a:p>
          <a:p>
            <a:pPr marL="342900" indent="-342900">
              <a:buFont typeface="Arial" panose="020B0604020202020204" pitchFamily="34" charset="0"/>
              <a:buChar char="•"/>
            </a:pPr>
            <a:r>
              <a:rPr lang="en-GB" sz="1600" dirty="0">
                <a:latin typeface="+mn-lt"/>
              </a:rPr>
              <a:t>Oxfam believes £</a:t>
            </a:r>
            <a:r>
              <a:rPr lang="en-GB" sz="1600" dirty="0" smtClean="0">
                <a:latin typeface="+mn-lt"/>
              </a:rPr>
              <a:t>518bn could be needed to help people survive in poor countries before 2050</a:t>
            </a:r>
            <a:endParaRPr lang="en-GB" sz="1600" dirty="0">
              <a:latin typeface="+mn-lt"/>
            </a:endParaRPr>
          </a:p>
        </p:txBody>
      </p:sp>
      <p:pic>
        <p:nvPicPr>
          <p:cNvPr id="7" name="Picture 6">
            <a:hlinkClick r:id="rId7" action="ppaction://hlinksldjump"/>
          </p:cNvPr>
          <p:cNvPicPr>
            <a:picLocks noChangeAspect="1"/>
          </p:cNvPicPr>
          <p:nvPr/>
        </p:nvPicPr>
        <p:blipFill>
          <a:blip r:embed="rId8"/>
          <a:stretch>
            <a:fillRect/>
          </a:stretch>
        </p:blipFill>
        <p:spPr>
          <a:xfrm>
            <a:off x="7501898" y="5733256"/>
            <a:ext cx="1385486" cy="1032423"/>
          </a:xfrm>
          <a:prstGeom prst="rect">
            <a:avLst/>
          </a:prstGeom>
        </p:spPr>
      </p:pic>
      <p:sp>
        <p:nvSpPr>
          <p:cNvPr id="8" name="Rectangle 7"/>
          <p:cNvSpPr/>
          <p:nvPr/>
        </p:nvSpPr>
        <p:spPr>
          <a:xfrm>
            <a:off x="7681519" y="6212112"/>
            <a:ext cx="1026243" cy="461665"/>
          </a:xfrm>
          <a:prstGeom prst="rect">
            <a:avLst/>
          </a:prstGeom>
          <a:noFill/>
        </p:spPr>
        <p:txBody>
          <a:bodyPr wrap="none" lIns="91440" tIns="45720" rIns="91440" bIns="45720">
            <a:spAutoFit/>
          </a:bodyPr>
          <a:lstStyle/>
          <a:p>
            <a:pPr algn="ctr"/>
            <a:r>
              <a:rPr lang="en-US" b="1" cap="none" spc="0" dirty="0" smtClean="0">
                <a:ln w="10160">
                  <a:solidFill>
                    <a:schemeClr val="accent5"/>
                  </a:solidFill>
                  <a:prstDash val="solid"/>
                </a:ln>
                <a:solidFill>
                  <a:schemeClr val="accent1">
                    <a:lumMod val="50000"/>
                  </a:schemeClr>
                </a:solidFill>
                <a:effectLst>
                  <a:outerShdw blurRad="38100" dist="22860" dir="5400000" algn="tl" rotWithShape="0">
                    <a:srgbClr val="000000">
                      <a:alpha val="30000"/>
                    </a:srgbClr>
                  </a:outerShdw>
                </a:effectLst>
                <a:latin typeface="Tahoma" panose="020B0604030504040204" pitchFamily="34" charset="0"/>
                <a:ea typeface="Tahoma" panose="020B0604030504040204" pitchFamily="34" charset="0"/>
                <a:cs typeface="Tahoma" panose="020B0604030504040204" pitchFamily="34" charset="0"/>
                <a:hlinkClick r:id="rId7" action="ppaction://hlinksldjump"/>
              </a:rPr>
              <a:t>BACK</a:t>
            </a:r>
            <a:endParaRPr lang="en-US" b="1" cap="none" spc="0" dirty="0">
              <a:ln w="10160">
                <a:solidFill>
                  <a:schemeClr val="accent5"/>
                </a:solidFill>
                <a:prstDash val="solid"/>
              </a:ln>
              <a:solidFill>
                <a:schemeClr val="accent1">
                  <a:lumMod val="50000"/>
                </a:schemeClr>
              </a:solidFill>
              <a:effectLst>
                <a:outerShdw blurRad="38100" dist="22860" dir="5400000" algn="tl" rotWithShape="0">
                  <a:srgbClr val="000000">
                    <a:alpha val="30000"/>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8697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1000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980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308130"/>
            <a:ext cx="8134672" cy="6101004"/>
          </a:xfrm>
          <a:prstGeom prst="rect">
            <a:avLst/>
          </a:prstGeom>
        </p:spPr>
      </p:pic>
      <p:sp>
        <p:nvSpPr>
          <p:cNvPr id="12" name="TextBox 11"/>
          <p:cNvSpPr txBox="1"/>
          <p:nvPr/>
        </p:nvSpPr>
        <p:spPr>
          <a:xfrm>
            <a:off x="323528" y="6396335"/>
            <a:ext cx="3653141" cy="461665"/>
          </a:xfrm>
          <a:prstGeom prst="rect">
            <a:avLst/>
          </a:prstGeom>
          <a:noFill/>
        </p:spPr>
        <p:txBody>
          <a:bodyPr wrap="square" rtlCol="0">
            <a:spAutoFit/>
          </a:bodyPr>
          <a:lstStyle/>
          <a:p>
            <a:r>
              <a:rPr lang="en-GB" sz="1200" dirty="0" smtClean="0">
                <a:latin typeface="+mn-lt"/>
              </a:rPr>
              <a:t>Grassroots peacebuilding work in Western Kenya- photo from Quaker Peace &amp; Social Witness</a:t>
            </a:r>
            <a:endParaRPr lang="en-GB" sz="1200" dirty="0">
              <a:latin typeface="+mn-lt"/>
            </a:endParaRPr>
          </a:p>
        </p:txBody>
      </p:sp>
      <p:sp>
        <p:nvSpPr>
          <p:cNvPr id="15" name="Rectangle 14"/>
          <p:cNvSpPr/>
          <p:nvPr/>
        </p:nvSpPr>
        <p:spPr>
          <a:xfrm>
            <a:off x="2221041" y="4809926"/>
            <a:ext cx="4339650" cy="923330"/>
          </a:xfrm>
          <a:prstGeom prst="rect">
            <a:avLst/>
          </a:prstGeom>
          <a:noFill/>
        </p:spPr>
        <p:txBody>
          <a:bodyPr wrap="none" lIns="91440" tIns="45720" rIns="91440" bIns="45720">
            <a:spAutoFit/>
          </a:bodyPr>
          <a:lstStyle/>
          <a:p>
            <a:pPr algn="ct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Peacebuilding</a:t>
            </a:r>
            <a:endPar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6" name="Picture 5">
            <a:hlinkClick r:id="rId4" action="ppaction://hlinksldjump"/>
          </p:cNvPr>
          <p:cNvPicPr>
            <a:picLocks noChangeAspect="1"/>
          </p:cNvPicPr>
          <p:nvPr/>
        </p:nvPicPr>
        <p:blipFill>
          <a:blip r:embed="rId5"/>
          <a:stretch>
            <a:fillRect/>
          </a:stretch>
        </p:blipFill>
        <p:spPr>
          <a:xfrm>
            <a:off x="7501898" y="5733256"/>
            <a:ext cx="1385486" cy="1032423"/>
          </a:xfrm>
          <a:prstGeom prst="rect">
            <a:avLst/>
          </a:prstGeom>
        </p:spPr>
      </p:pic>
      <p:sp>
        <p:nvSpPr>
          <p:cNvPr id="7" name="Rectangle 6"/>
          <p:cNvSpPr/>
          <p:nvPr/>
        </p:nvSpPr>
        <p:spPr>
          <a:xfrm>
            <a:off x="7681519" y="6212112"/>
            <a:ext cx="1026243" cy="461665"/>
          </a:xfrm>
          <a:prstGeom prst="rect">
            <a:avLst/>
          </a:prstGeom>
          <a:noFill/>
        </p:spPr>
        <p:txBody>
          <a:bodyPr wrap="none" lIns="91440" tIns="45720" rIns="91440" bIns="45720">
            <a:spAutoFit/>
          </a:bodyPr>
          <a:lstStyle/>
          <a:p>
            <a:pPr algn="ctr"/>
            <a:r>
              <a:rPr lang="en-US" b="1" cap="none" spc="0" dirty="0" smtClean="0">
                <a:ln w="10160">
                  <a:solidFill>
                    <a:schemeClr val="accent5"/>
                  </a:solidFill>
                  <a:prstDash val="solid"/>
                </a:ln>
                <a:solidFill>
                  <a:schemeClr val="accent1">
                    <a:lumMod val="50000"/>
                  </a:schemeClr>
                </a:solidFill>
                <a:effectLst>
                  <a:outerShdw blurRad="38100" dist="22860" dir="5400000" algn="tl" rotWithShape="0">
                    <a:srgbClr val="000000">
                      <a:alpha val="30000"/>
                    </a:srgbClr>
                  </a:outerShdw>
                </a:effectLst>
                <a:latin typeface="Tahoma" panose="020B0604030504040204" pitchFamily="34" charset="0"/>
                <a:ea typeface="Tahoma" panose="020B0604030504040204" pitchFamily="34" charset="0"/>
                <a:cs typeface="Tahoma" panose="020B0604030504040204" pitchFamily="34" charset="0"/>
                <a:hlinkClick r:id="rId4" action="ppaction://hlinksldjump"/>
              </a:rPr>
              <a:t>BACK</a:t>
            </a:r>
            <a:endParaRPr lang="en-US" b="1" cap="none" spc="0" dirty="0">
              <a:ln w="10160">
                <a:solidFill>
                  <a:schemeClr val="accent5"/>
                </a:solidFill>
                <a:prstDash val="solid"/>
              </a:ln>
              <a:solidFill>
                <a:schemeClr val="accent1">
                  <a:lumMod val="50000"/>
                </a:schemeClr>
              </a:solidFill>
              <a:effectLst>
                <a:outerShdw blurRad="38100" dist="22860" dir="5400000" algn="tl" rotWithShape="0">
                  <a:srgbClr val="000000">
                    <a:alpha val="30000"/>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6"/>
          <a:stretch>
            <a:fillRect/>
          </a:stretch>
        </p:blipFill>
        <p:spPr>
          <a:xfrm rot="543258">
            <a:off x="7134287" y="396393"/>
            <a:ext cx="1704139" cy="1471936"/>
          </a:xfrm>
          <a:prstGeom prst="rect">
            <a:avLst/>
          </a:prstGeom>
        </p:spPr>
      </p:pic>
      <p:sp>
        <p:nvSpPr>
          <p:cNvPr id="10" name="TextBox 9"/>
          <p:cNvSpPr txBox="1"/>
          <p:nvPr/>
        </p:nvSpPr>
        <p:spPr>
          <a:xfrm>
            <a:off x="496542" y="404664"/>
            <a:ext cx="3283370" cy="2769989"/>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GB" sz="1600" dirty="0" smtClean="0">
                <a:latin typeface="+mn-lt"/>
              </a:rPr>
              <a:t>Diplomacy- getting governments and leaders talking, not fighting</a:t>
            </a:r>
          </a:p>
          <a:p>
            <a:pPr marL="342900" indent="-342900">
              <a:buFont typeface="Arial" panose="020B0604020202020204" pitchFamily="34" charset="0"/>
              <a:buChar char="•"/>
            </a:pPr>
            <a:r>
              <a:rPr lang="en-GB" sz="1600" dirty="0" smtClean="0">
                <a:latin typeface="+mn-lt"/>
              </a:rPr>
              <a:t>Conflict prevention- working with people to find solutions before things get too hot!</a:t>
            </a:r>
          </a:p>
          <a:p>
            <a:pPr marL="342900" indent="-342900">
              <a:buFont typeface="Arial" panose="020B0604020202020204" pitchFamily="34" charset="0"/>
              <a:buChar char="•"/>
            </a:pPr>
            <a:r>
              <a:rPr lang="en-GB" sz="1600" dirty="0" smtClean="0">
                <a:latin typeface="+mn-lt"/>
              </a:rPr>
              <a:t>Training peacemakers-people who know how to use nonviolence to change things for the better</a:t>
            </a:r>
          </a:p>
          <a:p>
            <a:endParaRPr lang="en-GB" sz="1400" dirty="0">
              <a:latin typeface="+mn-lt"/>
            </a:endParaRPr>
          </a:p>
        </p:txBody>
      </p:sp>
    </p:spTree>
    <p:extLst>
      <p:ext uri="{BB962C8B-B14F-4D97-AF65-F5344CB8AC3E}">
        <p14:creationId xmlns:p14="http://schemas.microsoft.com/office/powerpoint/2010/main" val="2289594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0"/>
            <a:ext cx="7772400" cy="1143000"/>
          </a:xfrm>
        </p:spPr>
        <p:txBody>
          <a:bodyPr/>
          <a:lstStyle/>
          <a:p>
            <a:endParaRPr lang="en-GB"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0621" t="174" r="873" b="-174"/>
          <a:stretch/>
        </p:blipFill>
        <p:spPr>
          <a:xfrm>
            <a:off x="3908216" y="214754"/>
            <a:ext cx="4894312" cy="368568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866581"/>
            <a:ext cx="5112568" cy="3410042"/>
          </a:xfrm>
          <a:prstGeom prst="rect">
            <a:avLst/>
          </a:prstGeom>
        </p:spPr>
      </p:pic>
      <p:sp>
        <p:nvSpPr>
          <p:cNvPr id="9" name="TextBox 8"/>
          <p:cNvSpPr txBox="1"/>
          <p:nvPr/>
        </p:nvSpPr>
        <p:spPr>
          <a:xfrm>
            <a:off x="179512" y="6276623"/>
            <a:ext cx="5112568" cy="338554"/>
          </a:xfrm>
          <a:prstGeom prst="rect">
            <a:avLst/>
          </a:prstGeom>
          <a:noFill/>
        </p:spPr>
        <p:txBody>
          <a:bodyPr wrap="square" rtlCol="0">
            <a:spAutoFit/>
          </a:bodyPr>
          <a:lstStyle/>
          <a:p>
            <a:r>
              <a:rPr lang="en-GB" sz="1600" dirty="0" smtClean="0">
                <a:latin typeface="+mn-lt"/>
              </a:rPr>
              <a:t>This </a:t>
            </a:r>
            <a:r>
              <a:rPr lang="en-GB" sz="1600" dirty="0" smtClean="0">
                <a:latin typeface="+mn-lt"/>
                <a:hlinkClick r:id="rId4"/>
              </a:rPr>
              <a:t>photo from DFID </a:t>
            </a:r>
            <a:r>
              <a:rPr lang="en-GB" sz="1600" dirty="0" smtClean="0">
                <a:latin typeface="+mn-lt"/>
              </a:rPr>
              <a:t>of a school in Pakistan</a:t>
            </a:r>
            <a:endParaRPr lang="en-GB" sz="1600" dirty="0">
              <a:latin typeface="+mn-lt"/>
            </a:endParaRPr>
          </a:p>
        </p:txBody>
      </p:sp>
      <p:sp>
        <p:nvSpPr>
          <p:cNvPr id="10" name="TextBox 9"/>
          <p:cNvSpPr txBox="1"/>
          <p:nvPr/>
        </p:nvSpPr>
        <p:spPr>
          <a:xfrm>
            <a:off x="5211606" y="3900441"/>
            <a:ext cx="3653141" cy="830997"/>
          </a:xfrm>
          <a:prstGeom prst="rect">
            <a:avLst/>
          </a:prstGeom>
          <a:noFill/>
        </p:spPr>
        <p:txBody>
          <a:bodyPr wrap="square" rtlCol="0">
            <a:spAutoFit/>
          </a:bodyPr>
          <a:lstStyle/>
          <a:p>
            <a:pPr algn="r"/>
            <a:r>
              <a:rPr lang="en-GB" sz="1600" dirty="0" smtClean="0">
                <a:latin typeface="+mn-lt"/>
              </a:rPr>
              <a:t>This </a:t>
            </a:r>
            <a:r>
              <a:rPr lang="en-GB" sz="1600" dirty="0" smtClean="0">
                <a:solidFill>
                  <a:srgbClr val="7030A0"/>
                </a:solidFill>
                <a:latin typeface="+mn-lt"/>
                <a:hlinkClick r:id="rId5"/>
              </a:rPr>
              <a:t>photo from the H4+ Partnership</a:t>
            </a:r>
            <a:r>
              <a:rPr lang="en-GB" sz="1600" dirty="0" smtClean="0">
                <a:solidFill>
                  <a:srgbClr val="7030A0"/>
                </a:solidFill>
                <a:latin typeface="+mn-lt"/>
              </a:rPr>
              <a:t> </a:t>
            </a:r>
            <a:r>
              <a:rPr lang="en-GB" sz="1600" dirty="0" smtClean="0">
                <a:latin typeface="+mn-lt"/>
              </a:rPr>
              <a:t>shows a student midwife in a hospital in Sierra Leone </a:t>
            </a:r>
            <a:endParaRPr lang="en-GB" sz="1600" dirty="0">
              <a:latin typeface="+mn-lt"/>
            </a:endParaRPr>
          </a:p>
        </p:txBody>
      </p:sp>
      <p:pic>
        <p:nvPicPr>
          <p:cNvPr id="11" name="Picture 10">
            <a:hlinkClick r:id="rId6" action="ppaction://hlinksldjump"/>
          </p:cNvPr>
          <p:cNvPicPr>
            <a:picLocks noChangeAspect="1"/>
          </p:cNvPicPr>
          <p:nvPr/>
        </p:nvPicPr>
        <p:blipFill>
          <a:blip r:embed="rId7"/>
          <a:stretch>
            <a:fillRect/>
          </a:stretch>
        </p:blipFill>
        <p:spPr>
          <a:xfrm>
            <a:off x="7501898" y="5733256"/>
            <a:ext cx="1385486" cy="1032423"/>
          </a:xfrm>
          <a:prstGeom prst="rect">
            <a:avLst/>
          </a:prstGeom>
        </p:spPr>
      </p:pic>
      <p:sp>
        <p:nvSpPr>
          <p:cNvPr id="12" name="Rectangle 11"/>
          <p:cNvSpPr/>
          <p:nvPr/>
        </p:nvSpPr>
        <p:spPr>
          <a:xfrm>
            <a:off x="7681519" y="6212112"/>
            <a:ext cx="1026243" cy="461665"/>
          </a:xfrm>
          <a:prstGeom prst="rect">
            <a:avLst/>
          </a:prstGeom>
          <a:noFill/>
        </p:spPr>
        <p:txBody>
          <a:bodyPr wrap="none" lIns="91440" tIns="45720" rIns="91440" bIns="45720">
            <a:spAutoFit/>
          </a:bodyPr>
          <a:lstStyle/>
          <a:p>
            <a:pPr algn="ctr"/>
            <a:r>
              <a:rPr lang="en-US" b="1" cap="none" spc="0" dirty="0" smtClean="0">
                <a:ln w="10160">
                  <a:solidFill>
                    <a:schemeClr val="accent5"/>
                  </a:solidFill>
                  <a:prstDash val="solid"/>
                </a:ln>
                <a:solidFill>
                  <a:schemeClr val="accent1">
                    <a:lumMod val="50000"/>
                  </a:schemeClr>
                </a:solidFill>
                <a:effectLst>
                  <a:outerShdw blurRad="38100" dist="22860" dir="5400000" algn="tl" rotWithShape="0">
                    <a:srgbClr val="000000">
                      <a:alpha val="30000"/>
                    </a:srgbClr>
                  </a:outerShdw>
                </a:effectLst>
                <a:latin typeface="Tahoma" panose="020B0604030504040204" pitchFamily="34" charset="0"/>
                <a:ea typeface="Tahoma" panose="020B0604030504040204" pitchFamily="34" charset="0"/>
                <a:cs typeface="Tahoma" panose="020B0604030504040204" pitchFamily="34" charset="0"/>
                <a:hlinkClick r:id="rId6" action="ppaction://hlinksldjump"/>
              </a:rPr>
              <a:t>BACK</a:t>
            </a:r>
            <a:endParaRPr lang="en-US" b="1" cap="none" spc="0" dirty="0">
              <a:ln w="10160">
                <a:solidFill>
                  <a:schemeClr val="accent5"/>
                </a:solidFill>
                <a:prstDash val="solid"/>
              </a:ln>
              <a:solidFill>
                <a:schemeClr val="accent1">
                  <a:lumMod val="50000"/>
                </a:schemeClr>
              </a:solidFill>
              <a:effectLst>
                <a:outerShdw blurRad="38100" dist="22860" dir="5400000" algn="tl" rotWithShape="0">
                  <a:srgbClr val="000000">
                    <a:alpha val="30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6409290" y="3012907"/>
            <a:ext cx="2185215" cy="923330"/>
          </a:xfrm>
          <a:prstGeom prst="rect">
            <a:avLst/>
          </a:prstGeom>
          <a:noFill/>
        </p:spPr>
        <p:txBody>
          <a:bodyPr wrap="none" lIns="91440" tIns="45720" rIns="91440" bIns="45720">
            <a:spAutoFit/>
          </a:bodyPr>
          <a:lstStyle/>
          <a:p>
            <a:pPr algn="ct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Health</a:t>
            </a:r>
            <a:endPar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4" name="Rectangle 13"/>
          <p:cNvSpPr/>
          <p:nvPr/>
        </p:nvSpPr>
        <p:spPr>
          <a:xfrm>
            <a:off x="884276" y="4818788"/>
            <a:ext cx="3223961" cy="923330"/>
          </a:xfrm>
          <a:prstGeom prst="rect">
            <a:avLst/>
          </a:prstGeom>
          <a:noFill/>
        </p:spPr>
        <p:txBody>
          <a:bodyPr wrap="none" lIns="91440" tIns="45720" rIns="91440" bIns="45720">
            <a:spAutoFit/>
          </a:bodyPr>
          <a:lstStyle/>
          <a:p>
            <a:pPr algn="ct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Education</a:t>
            </a:r>
            <a:endPar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15" name="Picture 14">
            <a:hlinkClick r:id="rId8" action="ppaction://hlinksldjump"/>
          </p:cNvPr>
          <p:cNvPicPr>
            <a:picLocks noChangeAspect="1"/>
          </p:cNvPicPr>
          <p:nvPr/>
        </p:nvPicPr>
        <p:blipFill>
          <a:blip r:embed="rId9"/>
          <a:stretch>
            <a:fillRect/>
          </a:stretch>
        </p:blipFill>
        <p:spPr>
          <a:xfrm>
            <a:off x="5774612" y="5798003"/>
            <a:ext cx="1547664" cy="967676"/>
          </a:xfrm>
          <a:prstGeom prst="rect">
            <a:avLst/>
          </a:prstGeom>
        </p:spPr>
      </p:pic>
      <p:sp>
        <p:nvSpPr>
          <p:cNvPr id="16" name="Rectangle 15"/>
          <p:cNvSpPr/>
          <p:nvPr/>
        </p:nvSpPr>
        <p:spPr>
          <a:xfrm>
            <a:off x="5868144" y="6191991"/>
            <a:ext cx="1292341" cy="461665"/>
          </a:xfrm>
          <a:prstGeom prst="rect">
            <a:avLst/>
          </a:prstGeom>
          <a:noFill/>
        </p:spPr>
        <p:txBody>
          <a:bodyPr wrap="none" lIns="91440" tIns="45720" rIns="91440" bIns="45720">
            <a:spAutoFit/>
          </a:bodyPr>
          <a:lstStyle/>
          <a:p>
            <a:pPr algn="ctr"/>
            <a:r>
              <a:rPr lang="en-US" b="1" cap="none" spc="0" dirty="0" smtClean="0">
                <a:ln w="10160">
                  <a:solidFill>
                    <a:schemeClr val="accent5"/>
                  </a:solidFill>
                  <a:prstDash val="solid"/>
                </a:ln>
                <a:solidFill>
                  <a:schemeClr val="accent1">
                    <a:lumMod val="50000"/>
                  </a:schemeClr>
                </a:solidFill>
                <a:effectLst>
                  <a:outerShdw blurRad="38100" dist="22860" dir="5400000" algn="tl" rotWithShape="0">
                    <a:srgbClr val="000000">
                      <a:alpha val="30000"/>
                    </a:srgbClr>
                  </a:outerShdw>
                </a:effectLst>
                <a:latin typeface="Tahoma" panose="020B0604030504040204" pitchFamily="34" charset="0"/>
                <a:ea typeface="Tahoma" panose="020B0604030504040204" pitchFamily="34" charset="0"/>
                <a:cs typeface="Tahoma" panose="020B0604030504040204" pitchFamily="34" charset="0"/>
                <a:hlinkClick r:id="rId8" action="ppaction://hlinksldjump"/>
              </a:rPr>
              <a:t>Budget</a:t>
            </a:r>
            <a:endParaRPr lang="en-US" b="1" cap="none" spc="0" dirty="0">
              <a:ln w="10160">
                <a:solidFill>
                  <a:schemeClr val="accent5"/>
                </a:solidFill>
                <a:prstDash val="solid"/>
              </a:ln>
              <a:solidFill>
                <a:schemeClr val="accent1">
                  <a:lumMod val="50000"/>
                </a:schemeClr>
              </a:solidFill>
              <a:effectLst>
                <a:outerShdw blurRad="38100" dist="22860" dir="5400000" algn="tl" rotWithShape="0">
                  <a:srgbClr val="000000">
                    <a:alpha val="30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251520" y="296615"/>
            <a:ext cx="3179764" cy="2031325"/>
          </a:xfrm>
          <a:prstGeom prst="rect">
            <a:avLst/>
          </a:prstGeom>
          <a:solidFill>
            <a:schemeClr val="bg1"/>
          </a:solidFill>
          <a:effectLst>
            <a:outerShdw blurRad="50800" dist="38100" dir="8100000" algn="tr" rotWithShape="0">
              <a:prstClr val="black">
                <a:alpha val="40000"/>
              </a:prstClr>
            </a:outerShdw>
          </a:effectLst>
        </p:spPr>
        <p:txBody>
          <a:bodyPr wrap="square" rtlCol="0">
            <a:spAutoFit/>
          </a:bodyPr>
          <a:lstStyle/>
          <a:p>
            <a:pPr marL="342900" indent="-342900">
              <a:buFont typeface="Arial" panose="020B0604020202020204" pitchFamily="34" charset="0"/>
              <a:buChar char="•"/>
            </a:pPr>
            <a:r>
              <a:rPr lang="en-GB" sz="1400" dirty="0" smtClean="0">
                <a:latin typeface="+mn-lt"/>
              </a:rPr>
              <a:t>Building hospitals and train nurses and doctors so people are safer from injury and disease</a:t>
            </a:r>
          </a:p>
          <a:p>
            <a:pPr marL="285750" indent="-285750">
              <a:buFont typeface="Arial" panose="020B0604020202020204" pitchFamily="34" charset="0"/>
              <a:buChar char="•"/>
            </a:pPr>
            <a:r>
              <a:rPr lang="en-GB" sz="1400" dirty="0">
                <a:latin typeface="+mn-lt"/>
              </a:rPr>
              <a:t>Help people to earn a living so they can look after </a:t>
            </a:r>
            <a:r>
              <a:rPr lang="en-GB" sz="1400" dirty="0" smtClean="0">
                <a:latin typeface="+mn-lt"/>
              </a:rPr>
              <a:t>themselves</a:t>
            </a:r>
          </a:p>
          <a:p>
            <a:pPr marL="285750" indent="-285750">
              <a:buFont typeface="Arial" panose="020B0604020202020204" pitchFamily="34" charset="0"/>
              <a:buChar char="•"/>
            </a:pPr>
            <a:r>
              <a:rPr lang="en-GB" sz="1400" dirty="0" smtClean="0">
                <a:latin typeface="+mn-lt"/>
              </a:rPr>
              <a:t>Invest </a:t>
            </a:r>
            <a:r>
              <a:rPr lang="en-GB" sz="1400" dirty="0">
                <a:latin typeface="+mn-lt"/>
              </a:rPr>
              <a:t>in education so people learn about the world around them</a:t>
            </a:r>
          </a:p>
          <a:p>
            <a:pPr marL="285750" indent="-285750">
              <a:buFont typeface="Arial" panose="020B0604020202020204" pitchFamily="34" charset="0"/>
              <a:buChar char="•"/>
            </a:pPr>
            <a:endParaRPr lang="en-GB" sz="1400" dirty="0">
              <a:latin typeface="+mn-lt"/>
            </a:endParaRPr>
          </a:p>
          <a:p>
            <a:endParaRPr lang="en-GB" sz="1400" dirty="0">
              <a:latin typeface="+mn-lt"/>
            </a:endParaRPr>
          </a:p>
        </p:txBody>
      </p:sp>
    </p:spTree>
    <p:extLst>
      <p:ext uri="{BB962C8B-B14F-4D97-AF65-F5344CB8AC3E}">
        <p14:creationId xmlns:p14="http://schemas.microsoft.com/office/powerpoint/2010/main" val="77210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anim calcmode="lin" valueType="num">
                                      <p:cBhvr>
                                        <p:cTn id="10" dur="500" fill="hold"/>
                                        <p:tgtEl>
                                          <p:spTgt spid="15"/>
                                        </p:tgtEl>
                                        <p:attrNameLst>
                                          <p:attrName>ppt_x</p:attrName>
                                        </p:attrNameLst>
                                      </p:cBhvr>
                                      <p:tavLst>
                                        <p:tav tm="0">
                                          <p:val>
                                            <p:fltVal val="0.5"/>
                                          </p:val>
                                        </p:tav>
                                        <p:tav tm="100000">
                                          <p:val>
                                            <p:strVal val="#ppt_x"/>
                                          </p:val>
                                        </p:tav>
                                      </p:tavLst>
                                    </p:anim>
                                    <p:anim calcmode="lin" valueType="num">
                                      <p:cBhvr>
                                        <p:cTn id="11" dur="500" fill="hold"/>
                                        <p:tgtEl>
                                          <p:spTgt spid="1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lyph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A110C9CD-7DB3-4ADE-9882-BB0E6F00F06A}" vid="{44D6DA29-051D-471A-99BC-BD5B6659F70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QPSW Presentation</Template>
  <TotalTime>4524</TotalTime>
  <Words>934</Words>
  <Application>Microsoft Office PowerPoint</Application>
  <PresentationFormat>On-screen Show (4:3)</PresentationFormat>
  <Paragraphs>104</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Glypha</vt:lpstr>
      <vt:lpstr>Proxima Nova</vt:lpstr>
      <vt:lpstr>Tahoma</vt:lpstr>
      <vt:lpstr>Times New Roman</vt:lpstr>
      <vt:lpstr>Office Theme</vt:lpstr>
      <vt:lpstr>Budget for a safer world</vt:lpstr>
      <vt:lpstr>What the UK  government says:</vt:lpstr>
      <vt:lpstr>What critics say</vt:lpstr>
      <vt:lpstr>Where do you stand?</vt:lpstr>
      <vt:lpstr>PowerPoint Presentation</vt:lpstr>
      <vt:lpstr>PowerPoint Presentation</vt:lpstr>
      <vt:lpstr>PowerPoint Presentation</vt:lpstr>
      <vt:lpstr>PowerPoint Presentation</vt:lpstr>
      <vt:lpstr>PowerPoint Presentation</vt:lpstr>
      <vt:lpstr>UK Budget</vt:lpstr>
      <vt:lpstr>PowerPoint Presentation</vt:lpstr>
      <vt:lpstr>Defence</vt:lpstr>
      <vt:lpstr>Global military spending</vt:lpstr>
      <vt:lpstr>Let’s vote</vt:lpstr>
      <vt:lpstr>Results</vt:lpstr>
    </vt:vector>
  </TitlesOfParts>
  <Company>RSOF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Ellis Brooks</dc:creator>
  <cp:lastModifiedBy>Ellis Brooks</cp:lastModifiedBy>
  <cp:revision>81</cp:revision>
  <cp:lastPrinted>2016-02-23T13:29:53Z</cp:lastPrinted>
  <dcterms:created xsi:type="dcterms:W3CDTF">2016-01-23T19:40:16Z</dcterms:created>
  <dcterms:modified xsi:type="dcterms:W3CDTF">2016-03-02T18:06:35Z</dcterms:modified>
</cp:coreProperties>
</file>