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FDC"/>
    <a:srgbClr val="7DD3DF"/>
    <a:srgbClr val="65CBD9"/>
    <a:srgbClr val="4DC3D3"/>
    <a:srgbClr val="00DED9"/>
    <a:srgbClr val="00E3DE"/>
    <a:srgbClr val="66FFFF"/>
    <a:srgbClr val="66CCFF"/>
    <a:srgbClr val="FF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26" y="-46037"/>
            <a:ext cx="12215626" cy="7918244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-767534" y="4678363"/>
            <a:ext cx="13398261" cy="3853917"/>
            <a:chOff x="-749061" y="5325493"/>
            <a:chExt cx="13398261" cy="3853917"/>
          </a:xfrm>
        </p:grpSpPr>
        <p:sp>
          <p:nvSpPr>
            <p:cNvPr id="17" name="Oval 16"/>
            <p:cNvSpPr/>
            <p:nvPr userDrawn="1"/>
          </p:nvSpPr>
          <p:spPr>
            <a:xfrm>
              <a:off x="9019729" y="6936633"/>
              <a:ext cx="2044461" cy="20617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-749061" y="5325493"/>
              <a:ext cx="13398261" cy="3853917"/>
              <a:chOff x="-749061" y="5325493"/>
              <a:chExt cx="13398261" cy="385391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9" name="Oval 8"/>
              <p:cNvSpPr/>
              <p:nvPr userDrawn="1"/>
            </p:nvSpPr>
            <p:spPr>
              <a:xfrm>
                <a:off x="-749061" y="5325493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 userDrawn="1"/>
            </p:nvSpPr>
            <p:spPr>
              <a:xfrm>
                <a:off x="-412630" y="6288657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1166003" y="5974781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2719476" y="6841350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4669045" y="6602269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6586264" y="7117697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0604739" y="6086840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 userDrawn="1"/>
            </p:nvSpPr>
            <p:spPr>
              <a:xfrm>
                <a:off x="9953444" y="5508055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>
                <a:off x="9172129" y="7089033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 userDrawn="1"/>
            </p:nvSpPr>
            <p:spPr>
              <a:xfrm>
                <a:off x="7705542" y="6325922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2266" y="127804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 smtClean="0"/>
              <a:t>Fly Kites Not Drones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614944" y="5393400"/>
            <a:ext cx="13398261" cy="3853917"/>
            <a:chOff x="-749061" y="5325493"/>
            <a:chExt cx="13398261" cy="3853917"/>
          </a:xfrm>
        </p:grpSpPr>
        <p:sp>
          <p:nvSpPr>
            <p:cNvPr id="23" name="Oval 22"/>
            <p:cNvSpPr/>
            <p:nvPr userDrawn="1"/>
          </p:nvSpPr>
          <p:spPr>
            <a:xfrm>
              <a:off x="9019729" y="6936633"/>
              <a:ext cx="2044461" cy="20617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-749061" y="5325493"/>
              <a:ext cx="13398261" cy="3853917"/>
              <a:chOff x="-749061" y="5325493"/>
              <a:chExt cx="13398261" cy="385391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5" name="Oval 24"/>
              <p:cNvSpPr/>
              <p:nvPr userDrawn="1"/>
            </p:nvSpPr>
            <p:spPr>
              <a:xfrm>
                <a:off x="-749061" y="5325493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-412630" y="6288657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 userDrawn="1"/>
            </p:nvSpPr>
            <p:spPr>
              <a:xfrm>
                <a:off x="1166003" y="5974781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2719476" y="6841350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4669045" y="6602269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 userDrawn="1"/>
            </p:nvSpPr>
            <p:spPr>
              <a:xfrm>
                <a:off x="6586264" y="7117697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 userDrawn="1"/>
            </p:nvSpPr>
            <p:spPr>
              <a:xfrm>
                <a:off x="10604739" y="6086840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 userDrawn="1"/>
            </p:nvSpPr>
            <p:spPr>
              <a:xfrm>
                <a:off x="9953444" y="5508055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 userDrawn="1"/>
            </p:nvSpPr>
            <p:spPr>
              <a:xfrm>
                <a:off x="9172129" y="7089033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7705542" y="6325922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98" y="1114012"/>
            <a:ext cx="3755448" cy="6858000"/>
          </a:xfrm>
          <a:prstGeom prst="rect">
            <a:avLst/>
          </a:prstGeom>
        </p:spPr>
      </p:pic>
      <p:pic>
        <p:nvPicPr>
          <p:cNvPr id="36" name="Picture 1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4" t="62644" r="2152" b="7299"/>
          <a:stretch/>
        </p:blipFill>
        <p:spPr bwMode="auto">
          <a:xfrm>
            <a:off x="-71120" y="-133248"/>
            <a:ext cx="2114550" cy="20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046 C 0.03685 -0.03912 0.07227 -0.05532 0.07904 -0.03542 C 0.08581 -0.01528 0.0612 0.0331 0.02435 0.07245 C -0.01263 0.11181 -0.04817 0.12731 -0.05468 0.10787 C -0.06145 0.08796 -0.03698 0.03935 -3.75E-6 0.00046 Z " pathEditMode="relative" rAng="19740000" ptsTypes="AAAAA">
                                      <p:cBhvr>
                                        <p:cTn id="6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720000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-720000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animRot by="780000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2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7" r="30707"/>
          <a:stretch/>
        </p:blipFill>
        <p:spPr>
          <a:xfrm>
            <a:off x="6351507" y="5675394"/>
            <a:ext cx="5840493" cy="1182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4" t="-1074" r="-1200" b="1074"/>
          <a:stretch/>
        </p:blipFill>
        <p:spPr>
          <a:xfrm>
            <a:off x="7562097" y="5947649"/>
            <a:ext cx="2020807" cy="1182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474"/>
            <a:ext cx="6351507" cy="1182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 Cond" panose="020B07060304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27" y="5721145"/>
            <a:ext cx="907679" cy="16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Franklin Gothic Demi Cond" panose="020B07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3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6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0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4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4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8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3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7" r="30707"/>
          <a:stretch/>
        </p:blipFill>
        <p:spPr>
          <a:xfrm>
            <a:off x="6351507" y="5675394"/>
            <a:ext cx="5840493" cy="1182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4" t="-1074" r="-1200" b="1074"/>
          <a:stretch/>
        </p:blipFill>
        <p:spPr>
          <a:xfrm>
            <a:off x="7562097" y="5947649"/>
            <a:ext cx="2020807" cy="1182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474"/>
            <a:ext cx="6351507" cy="1182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27" y="5721145"/>
            <a:ext cx="907679" cy="16575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FE49-E3C0-4EE0-BB8A-8D2D5B98E01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64" y="-536655"/>
            <a:ext cx="9164358" cy="69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666" y="2278938"/>
            <a:ext cx="7587048" cy="2387600"/>
          </a:xfrm>
        </p:spPr>
        <p:txBody>
          <a:bodyPr/>
          <a:lstStyle/>
          <a:p>
            <a:r>
              <a:rPr lang="cy-GB" dirty="0" smtClean="0"/>
              <a:t>Hedfan Barcutiaid nid Adar Angau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353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te flyers greenbelt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9039"/>
            <a:ext cx="8797925" cy="39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3" y="466905"/>
            <a:ext cx="10515600" cy="1325563"/>
          </a:xfrm>
        </p:spPr>
        <p:txBody>
          <a:bodyPr/>
          <a:lstStyle/>
          <a:p>
            <a:r>
              <a:rPr lang="cy-GB" dirty="0" smtClean="0"/>
              <a:t>Dych chi erioed wedi hedfan barcud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2" descr="http://www.flykitesnotdrones.org/_/rsrc/1443537376276/resources/assembly-2/kite%20holders.PNG?height=375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72" y="1482725"/>
            <a:ext cx="5719293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15325" y="114214"/>
            <a:ext cx="3038475" cy="1026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800" b="1" dirty="0">
                <a:solidFill>
                  <a:srgbClr val="CC0066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RHWYDWAITH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dirty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ADDYSG </a:t>
            </a:r>
            <a:r>
              <a:rPr lang="cy-GB" sz="2000" b="1" dirty="0" smtClean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420" y="5764505"/>
            <a:ext cx="4090087" cy="1077218"/>
          </a:xfrm>
          <a:prstGeom prst="rect">
            <a:avLst/>
          </a:prstGeom>
          <a:solidFill>
            <a:srgbClr val="72CFDC"/>
          </a:solidFill>
        </p:spPr>
        <p:txBody>
          <a:bodyPr wrap="square" rtlCol="0">
            <a:spAutoFit/>
          </a:bodyPr>
          <a:lstStyle/>
          <a:p>
            <a:r>
              <a:rPr lang="cy-GB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Hedfan Barcutiaid nid Adar Angau</a:t>
            </a:r>
            <a:endParaRPr lang="cy-GB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15325" y="114214"/>
            <a:ext cx="3038475" cy="1026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800" b="1" dirty="0">
                <a:solidFill>
                  <a:srgbClr val="CC0066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RHWYDWAITH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dirty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ADDYSG </a:t>
            </a:r>
            <a:r>
              <a:rPr lang="cy-GB" sz="2000" b="1" dirty="0" smtClean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Stori Aymel</a:t>
            </a:r>
            <a:endParaRPr lang="cy-GB" dirty="0"/>
          </a:p>
        </p:txBody>
      </p:sp>
      <p:pic>
        <p:nvPicPr>
          <p:cNvPr id="2050" name="Picture 2" descr="http://warisacrime.org/sites/afterdowningstreet.org/files/Imal_at_Borderfree_Nonviolence_Community_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43" y="1120135"/>
            <a:ext cx="4113106" cy="54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1/19/Afghanistan_%28orthographic_projection%29.svg/553px-Afghanistan_%28orthographic_projection%29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363660"/>
            <a:ext cx="4130675" cy="41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5037088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/>
              <a:t>"</a:t>
            </a:r>
            <a:r>
              <a:rPr lang="en-GB" sz="1050" dirty="0" err="1" smtClean="0"/>
              <a:t>Affganistan</a:t>
            </a:r>
            <a:r>
              <a:rPr lang="en-GB" sz="1050" dirty="0" smtClean="0"/>
              <a:t> </a:t>
            </a:r>
            <a:r>
              <a:rPr lang="en-GB" sz="1050" dirty="0" smtClean="0"/>
              <a:t>(</a:t>
            </a:r>
            <a:r>
              <a:rPr lang="en-GB" sz="1050" dirty="0" err="1" smtClean="0"/>
              <a:t>tafliad</a:t>
            </a:r>
            <a:r>
              <a:rPr lang="en-GB" sz="1050" dirty="0" smtClean="0"/>
              <a:t> </a:t>
            </a:r>
            <a:r>
              <a:rPr lang="en-GB" sz="1050" dirty="0" err="1" smtClean="0"/>
              <a:t>orthograffig</a:t>
            </a:r>
            <a:r>
              <a:rPr lang="en-GB" sz="1050" dirty="0" smtClean="0"/>
              <a:t> )" </a:t>
            </a:r>
            <a:r>
              <a:rPr lang="en-GB" sz="1050" dirty="0" err="1" smtClean="0"/>
              <a:t>gan</a:t>
            </a:r>
            <a:r>
              <a:rPr lang="en-GB" sz="1050" dirty="0" smtClean="0"/>
              <a:t> </a:t>
            </a:r>
            <a:r>
              <a:rPr lang="en-GB" sz="1050" dirty="0" err="1"/>
              <a:t>Shahid</a:t>
            </a:r>
            <a:r>
              <a:rPr lang="en-GB" sz="1050" dirty="0"/>
              <a:t> </a:t>
            </a:r>
            <a:r>
              <a:rPr lang="en-GB" sz="1050" dirty="0" err="1"/>
              <a:t>Parvez</a:t>
            </a:r>
            <a:r>
              <a:rPr lang="en-GB" sz="1050" dirty="0"/>
              <a:t>. </a:t>
            </a:r>
            <a:r>
              <a:rPr lang="en-GB" sz="1050" dirty="0" err="1" smtClean="0"/>
              <a:t>Seiliwyd</a:t>
            </a:r>
            <a:r>
              <a:rPr lang="en-GB" sz="1050" dirty="0" smtClean="0"/>
              <a:t> </a:t>
            </a:r>
            <a:r>
              <a:rPr lang="en-GB" sz="1050" dirty="0" err="1" smtClean="0"/>
              <a:t>ar</a:t>
            </a:r>
            <a:r>
              <a:rPr lang="en-GB" sz="1050" dirty="0" smtClean="0"/>
              <a:t> </a:t>
            </a:r>
            <a:r>
              <a:rPr lang="en-GB" sz="1050" dirty="0" err="1" smtClean="0"/>
              <a:t>ffeil</a:t>
            </a:r>
            <a:r>
              <a:rPr lang="en-GB" sz="1050" dirty="0" smtClean="0"/>
              <a:t> </a:t>
            </a:r>
            <a:r>
              <a:rPr lang="en-GB" sz="1050" dirty="0" err="1" smtClean="0"/>
              <a:t>gan</a:t>
            </a:r>
            <a:r>
              <a:rPr lang="en-GB" sz="1050" dirty="0" smtClean="0"/>
              <a:t> </a:t>
            </a:r>
            <a:r>
              <a:rPr lang="en-GB" sz="1050" dirty="0" err="1"/>
              <a:t>D</a:t>
            </a:r>
            <a:r>
              <a:rPr lang="en-GB" sz="1050" dirty="0" err="1" smtClean="0"/>
              <a:t>efnyddiwr:Ssolbergj</a:t>
            </a:r>
            <a:r>
              <a:rPr lang="en-GB" sz="1050" dirty="0" smtClean="0"/>
              <a:t> </a:t>
            </a:r>
            <a:r>
              <a:rPr lang="en-GB" sz="1050" dirty="0"/>
              <a:t>- </a:t>
            </a:r>
            <a:r>
              <a:rPr lang="en-GB" sz="1050" dirty="0" smtClean="0"/>
              <a:t>(</a:t>
            </a:r>
            <a:r>
              <a:rPr lang="en-GB" sz="1050" dirty="0" err="1" smtClean="0"/>
              <a:t>testun</a:t>
            </a:r>
            <a:r>
              <a:rPr lang="en-GB" sz="1050" dirty="0" smtClean="0"/>
              <a:t> </a:t>
            </a:r>
            <a:r>
              <a:rPr lang="en-GB" sz="1050" dirty="0" err="1" smtClean="0"/>
              <a:t>gwreiddiol</a:t>
            </a:r>
            <a:r>
              <a:rPr lang="en-GB" sz="1050" dirty="0" smtClean="0"/>
              <a:t>: </a:t>
            </a:r>
            <a:r>
              <a:rPr lang="en-GB" sz="1050" dirty="0" err="1" smtClean="0"/>
              <a:t>Seiliwyd</a:t>
            </a:r>
            <a:r>
              <a:rPr lang="en-GB" sz="1050" dirty="0" smtClean="0"/>
              <a:t> </a:t>
            </a:r>
            <a:r>
              <a:rPr lang="en-GB" sz="1050" dirty="0" err="1" smtClean="0"/>
              <a:t>ar</a:t>
            </a:r>
            <a:r>
              <a:rPr lang="en-GB" sz="1050" dirty="0" smtClean="0"/>
              <a:t> </a:t>
            </a:r>
            <a:r>
              <a:rPr lang="en-GB" sz="1050" dirty="0" err="1" smtClean="0"/>
              <a:t>ffeili:India</a:t>
            </a:r>
            <a:r>
              <a:rPr lang="en-GB" sz="1050" dirty="0" smtClean="0"/>
              <a:t>_(</a:t>
            </a:r>
            <a:r>
              <a:rPr lang="en-GB" sz="1050" dirty="0" err="1" smtClean="0"/>
              <a:t>tafliad</a:t>
            </a:r>
            <a:r>
              <a:rPr lang="en-GB" sz="1050" dirty="0" smtClean="0"/>
              <a:t> </a:t>
            </a:r>
            <a:r>
              <a:rPr lang="en-GB" sz="1050" dirty="0" err="1" smtClean="0"/>
              <a:t>orthograffig</a:t>
            </a:r>
            <a:r>
              <a:rPr lang="en-GB" sz="1050" dirty="0" smtClean="0"/>
              <a:t>).</a:t>
            </a:r>
            <a:r>
              <a:rPr lang="en-GB" sz="1050" dirty="0" err="1" smtClean="0"/>
              <a:t>svg</a:t>
            </a:r>
            <a:r>
              <a:rPr lang="en-GB" sz="1050" dirty="0" smtClean="0"/>
              <a:t> </a:t>
            </a:r>
            <a:r>
              <a:rPr lang="en-GB" sz="1050" dirty="0" err="1" smtClean="0"/>
              <a:t>gan</a:t>
            </a:r>
            <a:r>
              <a:rPr lang="en-GB" sz="1050" dirty="0" smtClean="0"/>
              <a:t> </a:t>
            </a:r>
            <a:r>
              <a:rPr lang="en-GB" sz="1050" dirty="0" err="1" smtClean="0"/>
              <a:t>ddefnyddiwr:Ssolbergj</a:t>
            </a:r>
            <a:r>
              <a:rPr lang="en-GB" sz="1050" dirty="0" smtClean="0"/>
              <a:t> </a:t>
            </a:r>
            <a:r>
              <a:rPr lang="en-GB" sz="1050" dirty="0" err="1" smtClean="0"/>
              <a:t>Rwyf</a:t>
            </a:r>
            <a:r>
              <a:rPr lang="en-GB" sz="1050" dirty="0" smtClean="0"/>
              <a:t> </a:t>
            </a:r>
            <a:r>
              <a:rPr lang="en-GB" sz="1050" dirty="0" err="1" smtClean="0"/>
              <a:t>wedi</a:t>
            </a:r>
            <a:r>
              <a:rPr lang="en-GB" sz="1050" dirty="0" smtClean="0"/>
              <a:t> </a:t>
            </a:r>
            <a:r>
              <a:rPr lang="en-GB" sz="1050" dirty="0" err="1" smtClean="0"/>
              <a:t>creu’r</a:t>
            </a:r>
            <a:r>
              <a:rPr lang="en-GB" sz="1050" dirty="0" smtClean="0"/>
              <a:t> </a:t>
            </a:r>
            <a:r>
              <a:rPr lang="en-GB" sz="1050" dirty="0" err="1" smtClean="0"/>
              <a:t>gwaith</a:t>
            </a:r>
            <a:r>
              <a:rPr lang="en-GB" sz="1050" dirty="0" smtClean="0"/>
              <a:t> </a:t>
            </a:r>
            <a:r>
              <a:rPr lang="en-GB" sz="1050" dirty="0" err="1" smtClean="0"/>
              <a:t>hwn</a:t>
            </a:r>
            <a:r>
              <a:rPr lang="en-GB" sz="1050" dirty="0" smtClean="0"/>
              <a:t> </a:t>
            </a:r>
            <a:r>
              <a:rPr lang="en-GB" sz="1050" dirty="0" err="1" smtClean="0"/>
              <a:t>i</a:t>
            </a:r>
            <a:r>
              <a:rPr lang="en-GB" sz="1050" dirty="0" smtClean="0"/>
              <a:t> </a:t>
            </a:r>
            <a:r>
              <a:rPr lang="en-GB" sz="1050" dirty="0" err="1" smtClean="0"/>
              <a:t>gyd</a:t>
            </a:r>
            <a:r>
              <a:rPr lang="en-GB" sz="1050" dirty="0" smtClean="0"/>
              <a:t> </a:t>
            </a:r>
            <a:r>
              <a:rPr lang="en-GB" sz="1050" dirty="0" err="1" smtClean="0"/>
              <a:t>fy</a:t>
            </a:r>
            <a:r>
              <a:rPr lang="en-GB" sz="1050" dirty="0" smtClean="0"/>
              <a:t> </a:t>
            </a:r>
            <a:r>
              <a:rPr lang="en-GB" sz="1050" dirty="0" err="1" smtClean="0"/>
              <a:t>hun</a:t>
            </a:r>
            <a:r>
              <a:rPr lang="en-GB" sz="1050" dirty="0" smtClean="0"/>
              <a:t>.). </a:t>
            </a:r>
            <a:r>
              <a:rPr lang="en-GB" sz="1050" dirty="0" err="1" smtClean="0"/>
              <a:t>Trwyddedwyd</a:t>
            </a:r>
            <a:r>
              <a:rPr lang="en-GB" sz="1050" dirty="0" smtClean="0"/>
              <a:t> </a:t>
            </a:r>
            <a:r>
              <a:rPr lang="en-GB" sz="1050" dirty="0" err="1" smtClean="0"/>
              <a:t>dan</a:t>
            </a:r>
            <a:r>
              <a:rPr lang="en-GB" sz="1050" dirty="0" smtClean="0"/>
              <a:t> GFDL via </a:t>
            </a:r>
            <a:r>
              <a:rPr lang="en-GB" sz="1050" dirty="0" err="1" smtClean="0"/>
              <a:t>Wiikmedia</a:t>
            </a:r>
            <a:r>
              <a:rPr lang="en-GB" sz="1050" dirty="0" smtClean="0"/>
              <a:t> Commons</a:t>
            </a:r>
            <a:endParaRPr lang="en-GB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8634" flipH="1">
            <a:off x="3307556" y="1689238"/>
            <a:ext cx="3200400" cy="204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420" y="5764505"/>
            <a:ext cx="4090087" cy="1077218"/>
          </a:xfrm>
          <a:prstGeom prst="rect">
            <a:avLst/>
          </a:prstGeom>
          <a:solidFill>
            <a:srgbClr val="72CFDC"/>
          </a:solidFill>
        </p:spPr>
        <p:txBody>
          <a:bodyPr wrap="square" rtlCol="0">
            <a:spAutoFit/>
          </a:bodyPr>
          <a:lstStyle/>
          <a:p>
            <a:r>
              <a:rPr lang="cy-GB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Hedfan Barcutiaid nid Adar Angau</a:t>
            </a:r>
            <a:endParaRPr lang="cy-GB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Stori Anwen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556" t="4019" r="50696" b="4058"/>
          <a:stretch/>
        </p:blipFill>
        <p:spPr>
          <a:xfrm>
            <a:off x="8122084" y="1140854"/>
            <a:ext cx="2631641" cy="5602845"/>
          </a:xfrm>
          <a:prstGeom prst="rect">
            <a:avLst/>
          </a:prstGeom>
        </p:spPr>
      </p:pic>
      <p:pic>
        <p:nvPicPr>
          <p:cNvPr id="4098" name="Picture 2" descr="https://lh5.googleusercontent.com/nrhfk7kc65jdjnuShkD9NstJUVVdw44QLKm6XpClFxR3UiiJ9j0fZiszyLtuoe20YGIEztwgKkhEWOeuYs9WH5gatRg-JFH_S3JhB-PXlZJnRu_CJ9od5q6n4_paIrcOFU0UCUjRH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4" t="21716" r="23521" b="49498"/>
          <a:stretch/>
        </p:blipFill>
        <p:spPr bwMode="auto">
          <a:xfrm>
            <a:off x="838200" y="1387425"/>
            <a:ext cx="6038850" cy="40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15325" y="114214"/>
            <a:ext cx="3038475" cy="1026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800" b="1" dirty="0">
                <a:solidFill>
                  <a:srgbClr val="CC0066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RHWYDWAITH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dirty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ADDYSG </a:t>
            </a:r>
            <a:r>
              <a:rPr lang="cy-GB" sz="2000" b="1" dirty="0" smtClean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20" y="5764505"/>
            <a:ext cx="4090087" cy="1077218"/>
          </a:xfrm>
          <a:prstGeom prst="rect">
            <a:avLst/>
          </a:prstGeom>
          <a:solidFill>
            <a:srgbClr val="72CFDC"/>
          </a:solidFill>
        </p:spPr>
        <p:txBody>
          <a:bodyPr wrap="square" rtlCol="0">
            <a:spAutoFit/>
          </a:bodyPr>
          <a:lstStyle/>
          <a:p>
            <a:r>
              <a:rPr lang="cy-GB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Hedfan Barcutiaid nid Adar Angau</a:t>
            </a:r>
            <a:endParaRPr lang="cy-GB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234245" y="104237"/>
            <a:ext cx="3038475" cy="1026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800" b="1" dirty="0">
                <a:solidFill>
                  <a:srgbClr val="CC0066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RHWYDWAITH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dirty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ADDYSG </a:t>
            </a:r>
            <a:r>
              <a:rPr lang="cy-GB" sz="2000" b="1" dirty="0" smtClean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Hawliau Plant</a:t>
            </a:r>
            <a:endParaRPr lang="cy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302" y="1377822"/>
            <a:ext cx="4124325" cy="3562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370287">
            <a:off x="374517" y="2681944"/>
            <a:ext cx="3676650" cy="954107"/>
          </a:xfrm>
          <a:prstGeom prst="rect">
            <a:avLst/>
          </a:prstGeom>
          <a:solidFill>
            <a:srgbClr val="FFADAD"/>
          </a:solidFill>
        </p:spPr>
        <p:txBody>
          <a:bodyPr wrap="square">
            <a:spAutoFit/>
          </a:bodyPr>
          <a:lstStyle/>
          <a:p>
            <a:pPr algn="ctr"/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Dylai gofynion y </a:t>
            </a:r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plentyn </a:t>
            </a:r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ddod gyntaf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479088">
            <a:off x="5954600" y="5122099"/>
            <a:ext cx="395721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Mae gan blant yr hawl i addysg.</a:t>
            </a:r>
            <a:endParaRPr lang="cy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929349">
            <a:off x="4441903" y="1421104"/>
            <a:ext cx="475773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Mae gan blant yr hawl i ymlacio a chwarae.</a:t>
            </a:r>
            <a:endParaRPr lang="cy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46119"/>
            <a:ext cx="475773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Mae gan blant yr hawl i fywyd.</a:t>
            </a:r>
            <a:endParaRPr lang="cy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3117" y="2916793"/>
            <a:ext cx="5113175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Mae gan blant yr hawl i ddigon o feddyginiaeth, </a:t>
            </a:r>
          </a:p>
          <a:p>
            <a:pPr algn="ctr"/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bwyd a dŵr glân i aros yn iach.</a:t>
            </a:r>
            <a:endParaRPr lang="cy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56244">
            <a:off x="1454249" y="4611347"/>
            <a:ext cx="4757737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Dylai plant a effeithwyd gan ryfel gael cymorth.</a:t>
            </a:r>
            <a:endParaRPr lang="cy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420" y="5764505"/>
            <a:ext cx="4090087" cy="1077218"/>
          </a:xfrm>
          <a:prstGeom prst="rect">
            <a:avLst/>
          </a:prstGeom>
          <a:solidFill>
            <a:srgbClr val="72CFDC"/>
          </a:solidFill>
        </p:spPr>
        <p:txBody>
          <a:bodyPr wrap="square" rtlCol="0">
            <a:spAutoFit/>
          </a:bodyPr>
          <a:lstStyle/>
          <a:p>
            <a:r>
              <a:rPr lang="cy-GB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Hedfan Barcutiaid nid Adar Angau</a:t>
            </a:r>
            <a:endParaRPr lang="cy-GB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Beth dych chi’n dymuno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FKND 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9521" b="25833"/>
          <a:stretch/>
        </p:blipFill>
        <p:spPr bwMode="auto">
          <a:xfrm>
            <a:off x="838201" y="1243013"/>
            <a:ext cx="8058150" cy="42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420" y="5764505"/>
            <a:ext cx="4090087" cy="1077218"/>
          </a:xfrm>
          <a:prstGeom prst="rect">
            <a:avLst/>
          </a:prstGeom>
          <a:solidFill>
            <a:srgbClr val="72CFDC"/>
          </a:solidFill>
        </p:spPr>
        <p:txBody>
          <a:bodyPr wrap="square" rtlCol="0">
            <a:spAutoFit/>
          </a:bodyPr>
          <a:lstStyle/>
          <a:p>
            <a:r>
              <a:rPr lang="cy-GB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Hedfan Barcutiaid nid Adar Angau</a:t>
            </a:r>
            <a:endParaRPr lang="cy-GB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15325" y="114214"/>
            <a:ext cx="3038475" cy="1026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800" b="1" dirty="0">
                <a:solidFill>
                  <a:srgbClr val="CC0066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RHWYDWAITH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dirty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ADDYSG </a:t>
            </a:r>
            <a:r>
              <a:rPr lang="cy-GB" sz="2000" b="1" dirty="0" smtClean="0">
                <a:solidFill>
                  <a:srgbClr val="66CCF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endParaRPr lang="cy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170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Franklin Gothic Demi Cond</vt:lpstr>
      <vt:lpstr>Kristen ITC</vt:lpstr>
      <vt:lpstr>Times New Roman</vt:lpstr>
      <vt:lpstr>Office Theme</vt:lpstr>
      <vt:lpstr>Hedfan Barcutiaid nid Adar Angau</vt:lpstr>
      <vt:lpstr>Dych chi erioed wedi hedfan barcud?</vt:lpstr>
      <vt:lpstr>Stori Aymel</vt:lpstr>
      <vt:lpstr>Stori Anwen</vt:lpstr>
      <vt:lpstr>Hawliau Plant</vt:lpstr>
      <vt:lpstr>Beth dych chi’n dymuno?</vt:lpstr>
    </vt:vector>
  </TitlesOfParts>
  <Company>RSOF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 Brooks</dc:creator>
  <cp:lastModifiedBy>eirian dafydd</cp:lastModifiedBy>
  <cp:revision>15</cp:revision>
  <dcterms:created xsi:type="dcterms:W3CDTF">2015-09-03T08:12:48Z</dcterms:created>
  <dcterms:modified xsi:type="dcterms:W3CDTF">2016-01-26T16:56:00Z</dcterms:modified>
</cp:coreProperties>
</file>