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2" r:id="rId3"/>
    <p:sldId id="283" r:id="rId4"/>
    <p:sldId id="284" r:id="rId5"/>
    <p:sldId id="295" r:id="rId6"/>
    <p:sldId id="285" r:id="rId7"/>
    <p:sldId id="286" r:id="rId8"/>
    <p:sldId id="287" r:id="rId9"/>
    <p:sldId id="288" r:id="rId10"/>
    <p:sldId id="268" r:id="rId11"/>
    <p:sldId id="290" r:id="rId12"/>
    <p:sldId id="291" r:id="rId13"/>
    <p:sldId id="292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33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8838" autoAdjust="0"/>
  </p:normalViewPr>
  <p:slideViewPr>
    <p:cSldViewPr snapToGrid="0">
      <p:cViewPr varScale="1">
        <p:scale>
          <a:sx n="49" d="100"/>
          <a:sy n="49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Military</c:v>
                </c:pt>
                <c:pt idx="1">
                  <c:v>Civilians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0.05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 smtClean="0"/>
              <a:t>1990au</a:t>
            </a:r>
            <a:endParaRPr lang="en-US" sz="3200" b="0" dirty="0"/>
          </a:p>
        </c:rich>
      </c:tx>
      <c:layout>
        <c:manualLayout>
          <c:xMode val="edge"/>
          <c:yMode val="edge"/>
          <c:x val="0.34202655295693085"/>
          <c:y val="5.7880689441046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Military</c:v>
                </c:pt>
                <c:pt idx="1">
                  <c:v>Civilians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7E4F-858C-4E9D-B4F3-5CC617738F3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B8F1-AF8F-4C19-8A95-F214FEB6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Arwyddwyd y cadoediad mewn cerbyd trên.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7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‘The Response’ -</a:t>
            </a:r>
            <a:r>
              <a:rPr lang="cy-GB" baseline="0" noProof="0" dirty="0" smtClean="0"/>
              <a:t> </a:t>
            </a:r>
            <a:r>
              <a:rPr lang="cy-GB" noProof="0" dirty="0" smtClean="0"/>
              <a:t> Cofeb  </a:t>
            </a:r>
            <a:r>
              <a:rPr lang="cy-GB" baseline="0" noProof="0" dirty="0" smtClean="0"/>
              <a:t>i’r Rhyfel Byd Cyntaf yn Newcastle; Cofeb i’r Rhyfel Byd Cyntaf yn Bridgnorth;  Cofeb i gyn-filwyr Rhyfel Corea yn Washington DC; Cofeb Rhyfel Byd Cyntaf i Warchodlu’r Ceffylau </a:t>
            </a:r>
            <a:r>
              <a:rPr lang="cy-GB" i="1" baseline="0" noProof="0" dirty="0" smtClean="0"/>
              <a:t>(the Horse Guards) </a:t>
            </a:r>
            <a:r>
              <a:rPr lang="cy-GB" baseline="0" noProof="0" dirty="0" smtClean="0"/>
              <a:t>yn Llundain; Y Senotaph yn Llundain.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3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5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8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Cerflun i Sadako Sasaki</a:t>
            </a:r>
            <a:r>
              <a:rPr lang="cy-GB" baseline="0" noProof="0" dirty="0" smtClean="0"/>
              <a:t> yn Hiroshima a’r plac ger y Goeden Geirios yn Sgwâr Tavistock Llundain i goffáu dioddefwyr y bom atomig a ollyngwyd ar Hiroshima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2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Pabi porffor a’r gofeb i anifeiliad a ddioddefodd mewn rhyfel yn Llundain.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0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8" r="555"/>
          <a:stretch/>
        </p:blipFill>
        <p:spPr bwMode="auto">
          <a:xfrm>
            <a:off x="1524000" y="194733"/>
            <a:ext cx="9093200" cy="668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466667" y="558800"/>
            <a:ext cx="2099733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3533" y="450056"/>
            <a:ext cx="2699279" cy="7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3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CE7D-C8DE-4439-B51B-87A62EB3BDBB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466667" y="558800"/>
            <a:ext cx="2099733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73533" y="450056"/>
            <a:ext cx="2699279" cy="7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8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836014" y="752127"/>
            <a:ext cx="7121698" cy="15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cy-GB" altLang="en-US" sz="54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Cofio Dros Heddwch</a:t>
            </a:r>
            <a:endParaRPr lang="cy-GB" altLang="en-US" sz="5400" b="1" dirty="0">
              <a:solidFill>
                <a:srgbClr val="CC33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058"/>
          <a:stretch/>
        </p:blipFill>
        <p:spPr>
          <a:xfrm>
            <a:off x="1628601" y="2095501"/>
            <a:ext cx="5318299" cy="40313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658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785" y="1345422"/>
            <a:ext cx="9303657" cy="52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Hiroshima Tree base with blossums, Tavistock Sq Gard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743" y="140561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28343" y="597761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Y llwythwr i fyny gwreiddiol oedd MaxHund yn English Wikipedia (Trosglwyddwyd o en.wikipedia i’r  Commons.) [GFDL (http://www.gnu.org/copyleft/fdl.html) or CC-BY-SA-3.0 (http://creativecommons.org/licenses/by-sa/3.0/)], via Wikimedia Commons</a:t>
            </a:r>
            <a:endParaRPr lang="cy-GB" sz="1100" dirty="0">
              <a:solidFill>
                <a:srgbClr val="CC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39" y="262618"/>
            <a:ext cx="401955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339" y="6062256"/>
            <a:ext cx="4019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Gan Lisa Norwood o Portland, OR, USA (Myrddiwn o aranod origami dros heddwch) [CC BY 2.0 (http://creativecommons.org/licenses/by/2.0)], via Wikimedia Commons</a:t>
            </a:r>
            <a:endParaRPr lang="cy-GB" sz="11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3320" y="535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Ffotograff:</a:t>
            </a:r>
            <a:r>
              <a:rPr lang="en-GB" sz="1100" dirty="0" smtClean="0">
                <a:solidFill>
                  <a:srgbClr val="CC3399"/>
                </a:solidFill>
              </a:rPr>
              <a:t> </a:t>
            </a:r>
            <a:r>
              <a:rPr lang="en-GB" sz="1100" dirty="0">
                <a:solidFill>
                  <a:srgbClr val="CC3399"/>
                </a:solidFill>
              </a:rPr>
              <a:t>Mike Weston ABIPP/MOD [OGL (http://www.nationalarchives.gov.uk/doc/open-government-licence/version/1/)], via Wikimedia Commons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20" y="492328"/>
            <a:ext cx="7311571" cy="48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ite poppy p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06574" y="-4670545"/>
            <a:ext cx="24795240" cy="3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7257" y="5073445"/>
            <a:ext cx="4074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Gan ddefnyddiwr:Nankai </a:t>
            </a:r>
            <a:r>
              <a:rPr lang="en-GB" sz="1100" dirty="0" smtClean="0">
                <a:solidFill>
                  <a:srgbClr val="CC3399"/>
                </a:solidFill>
              </a:rPr>
              <a:t>(</a:t>
            </a:r>
            <a:r>
              <a:rPr lang="en-GB" sz="1100" dirty="0">
                <a:solidFill>
                  <a:srgbClr val="CC3399"/>
                </a:solidFill>
              </a:rPr>
              <a:t>File:Anzac poppies.JPG) [CC BY-SA 3.0 (http://creativecommons.org/licenses/by-sa/3.0)], via Wikimedia Commons</a:t>
            </a:r>
          </a:p>
        </p:txBody>
      </p:sp>
      <p:pic>
        <p:nvPicPr>
          <p:cNvPr id="4098" name="Picture 2" descr="Anzac poppies Cropp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257" y="1548815"/>
            <a:ext cx="4786764" cy="35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"/>
          <a:stretch/>
        </p:blipFill>
        <p:spPr>
          <a:xfrm>
            <a:off x="7364447" y="1548815"/>
            <a:ext cx="3775502" cy="17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565107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sz="1050" dirty="0" smtClean="0">
                <a:solidFill>
                  <a:srgbClr val="CC3399"/>
                </a:solidFill>
              </a:rPr>
              <a:t>Gan Dario Crespi ( Ei waith ei hun) </a:t>
            </a:r>
            <a:r>
              <a:rPr lang="en-GB" sz="1050" dirty="0" smtClean="0">
                <a:solidFill>
                  <a:srgbClr val="CC3399"/>
                </a:solidFill>
              </a:rPr>
              <a:t>[</a:t>
            </a:r>
            <a:r>
              <a:rPr lang="en-GB" sz="1050" dirty="0">
                <a:solidFill>
                  <a:srgbClr val="CC3399"/>
                </a:solidFill>
              </a:rPr>
              <a:t>CC BY-SA 4.0 (http://creativecommons.org/licenses/by-sa/4.0)], via Wikimedia Commons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969573"/>
            <a:ext cx="8089900" cy="4524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015" y="3443087"/>
            <a:ext cx="3124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ternative remembrance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14"/>
          <a:stretch/>
        </p:blipFill>
        <p:spPr bwMode="auto">
          <a:xfrm>
            <a:off x="465819" y="2266373"/>
            <a:ext cx="3937906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3"/>
          <a:stretch/>
        </p:blipFill>
        <p:spPr>
          <a:xfrm>
            <a:off x="4714875" y="2264038"/>
            <a:ext cx="3933825" cy="3166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4875" y="5428674"/>
            <a:ext cx="45243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Ffotograff: </a:t>
            </a:r>
            <a:r>
              <a:rPr lang="en-GB" sz="1100" dirty="0" smtClean="0">
                <a:solidFill>
                  <a:srgbClr val="CC3399"/>
                </a:solidFill>
              </a:rPr>
              <a:t>Cpl </a:t>
            </a:r>
            <a:r>
              <a:rPr lang="en-GB" sz="1100" dirty="0">
                <a:solidFill>
                  <a:srgbClr val="CC3399"/>
                </a:solidFill>
              </a:rPr>
              <a:t>Paul Morrison/MOD [OGL (http://www.nationalarchives.gov.uk/doc/open-government-licence/version/1/)], via Wikimedia Commons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05519" y="838200"/>
            <a:ext cx="9866949" cy="142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cy-GB" altLang="en-US" sz="48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Sut y byddwch chi’n cofio?</a:t>
            </a:r>
            <a:endParaRPr lang="cy-GB" altLang="en-US" sz="4800" b="1" dirty="0">
              <a:solidFill>
                <a:srgbClr val="CC33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60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860425"/>
            <a:ext cx="3721100" cy="1325563"/>
          </a:xfrm>
        </p:spPr>
        <p:txBody>
          <a:bodyPr>
            <a:normAutofit/>
          </a:bodyPr>
          <a:lstStyle/>
          <a:p>
            <a:r>
              <a:rPr lang="cy-GB" sz="6000" b="1" dirty="0" smtClean="0">
                <a:solidFill>
                  <a:srgbClr val="CC3399"/>
                </a:solidFill>
              </a:rPr>
              <a:t>Yn 1918…</a:t>
            </a:r>
            <a:endParaRPr lang="cy-GB" sz="6000" b="1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408332"/>
            <a:ext cx="8140700" cy="2963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cy-GB" sz="4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yr unfed awr ar ddeg…</a:t>
            </a:r>
          </a:p>
          <a:p>
            <a:pPr marL="0" indent="0">
              <a:buNone/>
            </a:pPr>
            <a:r>
              <a:rPr lang="cy-GB" sz="4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…o’r unfed dydd ar ddeg…</a:t>
            </a:r>
          </a:p>
          <a:p>
            <a:pPr marL="0" indent="0">
              <a:buNone/>
            </a:pPr>
            <a:r>
              <a:rPr lang="cy-GB" sz="4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…o’r unfed mis ar ddeg,</a:t>
            </a:r>
          </a:p>
          <a:p>
            <a:pPr marL="0" indent="0">
              <a:buNone/>
            </a:pPr>
            <a:r>
              <a:rPr lang="cy-GB" sz="4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…gorffennodd y Rhyfel Byd Cyntaf.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10600" y="5991869"/>
            <a:ext cx="36905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Gweler tudalen am yr awdur </a:t>
            </a:r>
            <a:r>
              <a:rPr lang="en-GB" sz="1100" dirty="0" smtClean="0">
                <a:solidFill>
                  <a:srgbClr val="CC3399"/>
                </a:solidFill>
              </a:rPr>
              <a:t>[</a:t>
            </a:r>
            <a:r>
              <a:rPr lang="cy-GB" sz="1100" dirty="0" smtClean="0">
                <a:solidFill>
                  <a:srgbClr val="CC3399"/>
                </a:solidFill>
              </a:rPr>
              <a:t>Ardal gyhoeddus</a:t>
            </a:r>
            <a:r>
              <a:rPr lang="en-GB" sz="1100" dirty="0" smtClean="0">
                <a:solidFill>
                  <a:srgbClr val="CC3399"/>
                </a:solidFill>
              </a:rPr>
              <a:t>], </a:t>
            </a:r>
            <a:r>
              <a:rPr lang="en-GB" sz="1100" dirty="0">
                <a:solidFill>
                  <a:srgbClr val="CC3399"/>
                </a:solidFill>
              </a:rPr>
              <a:t>via Wikimedia Commons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946" y="1404164"/>
            <a:ext cx="3435666" cy="45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484406">
            <a:off x="-2153265" y="-997974"/>
            <a:ext cx="15426813" cy="15333406"/>
            <a:chOff x="-2153265" y="-997974"/>
            <a:chExt cx="15426813" cy="15333406"/>
          </a:xfrm>
        </p:grpSpPr>
        <p:sp>
          <p:nvSpPr>
            <p:cNvPr id="15" name="Oval 14"/>
            <p:cNvSpPr/>
            <p:nvPr/>
          </p:nvSpPr>
          <p:spPr>
            <a:xfrm>
              <a:off x="-2153265" y="-997974"/>
              <a:ext cx="15426813" cy="153334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-1489588" y="-324465"/>
              <a:ext cx="13981471" cy="1383398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91612" y="1450715"/>
              <a:ext cx="10392698" cy="1044185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/>
            <p:cNvSpPr/>
            <p:nvPr/>
          </p:nvSpPr>
          <p:spPr>
            <a:xfrm>
              <a:off x="5068527" y="6196780"/>
              <a:ext cx="855407" cy="8554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350476" y="0"/>
              <a:ext cx="145753" cy="6624484"/>
            </a:xfrm>
            <a:prstGeom prst="straightConnector1">
              <a:avLst/>
            </a:prstGeom>
            <a:ln w="190500">
              <a:solidFill>
                <a:schemeClr val="tx1"/>
              </a:solidFill>
              <a:headEnd type="oval" w="med" len="lg"/>
              <a:tailEnd type="triangle" w="med" len="med"/>
            </a:ln>
            <a:effectLst>
              <a:outerShdw blurRad="635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780270" y="2454539"/>
              <a:ext cx="2715960" cy="4137993"/>
            </a:xfrm>
            <a:prstGeom prst="straightConnector1">
              <a:avLst/>
            </a:prstGeom>
            <a:ln w="317500">
              <a:solidFill>
                <a:schemeClr val="tx1"/>
              </a:solidFill>
              <a:round/>
              <a:headEnd type="oval" w="med" len="lg"/>
              <a:tailEnd type="triangle" w="med" len="med"/>
            </a:ln>
            <a:effectLst>
              <a:outerShdw blurRad="635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86948" y="-318904"/>
              <a:ext cx="301856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9782099">
              <a:off x="904930" y="919410"/>
              <a:ext cx="234173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8241679">
              <a:off x="-326640" y="2750283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-1213497" y="5965376"/>
              <a:ext cx="183034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IX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849852">
              <a:off x="8047029" y="460552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3791706">
              <a:off x="9976290" y="2523625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0877284" y="5831831"/>
              <a:ext cx="1547809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818824" y="5962221"/>
              <a:ext cx="1603931" cy="16215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2142" y="4005731"/>
            <a:ext cx="751558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44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ydych erioed wedi aros yn dawel er mwyn cofio?</a:t>
            </a:r>
            <a:endParaRPr lang="cy-GB" sz="44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66" y="587066"/>
            <a:ext cx="8149134" cy="59244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1" y="698089"/>
            <a:ext cx="7848600" cy="14773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cy-GB" sz="3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farw 17,000,000 yn y Rhyfel Byd Cyntaf.</a:t>
            </a:r>
          </a:p>
          <a:p>
            <a:r>
              <a:rPr lang="cy-GB" sz="3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Roedd 59% ohonynt yn y lluoedd arfog.</a:t>
            </a:r>
          </a:p>
          <a:p>
            <a:r>
              <a:rPr lang="cy-GB" sz="3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Roedd 41% ohonynt yn sifiliaid.</a:t>
            </a:r>
            <a:endParaRPr lang="cy-GB" sz="30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4852" y="5815077"/>
            <a:ext cx="3531736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Ernest Brooks </a:t>
            </a:r>
            <a:r>
              <a:rPr lang="en-GB" sz="1100" dirty="0" smtClean="0">
                <a:solidFill>
                  <a:srgbClr val="CC3399"/>
                </a:solidFill>
              </a:rPr>
              <a:t>[</a:t>
            </a:r>
            <a:r>
              <a:rPr lang="cy-GB" sz="1100" dirty="0" smtClean="0">
                <a:solidFill>
                  <a:srgbClr val="CC3399"/>
                </a:solidFill>
              </a:rPr>
              <a:t>Ardal gyhoeddus</a:t>
            </a:r>
            <a:r>
              <a:rPr lang="en-GB" sz="1100" dirty="0" smtClean="0">
                <a:solidFill>
                  <a:srgbClr val="CC3399"/>
                </a:solidFill>
              </a:rPr>
              <a:t>], </a:t>
            </a:r>
            <a:r>
              <a:rPr lang="en-GB" sz="1100" dirty="0">
                <a:solidFill>
                  <a:srgbClr val="CC3399"/>
                </a:solidFill>
              </a:rPr>
              <a:t>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0523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231900"/>
            <a:ext cx="11607800" cy="5490343"/>
            <a:chOff x="0" y="361950"/>
            <a:chExt cx="12268200" cy="61045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23" t="1" r="6103" b="60742"/>
            <a:stretch/>
          </p:blipFill>
          <p:spPr>
            <a:xfrm flipH="1" flipV="1">
              <a:off x="10441736" y="3650485"/>
              <a:ext cx="1750263" cy="18454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3" b="30860"/>
            <a:stretch/>
          </p:blipFill>
          <p:spPr>
            <a:xfrm>
              <a:off x="0" y="361950"/>
              <a:ext cx="10485222" cy="57965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2" t="1" r="6104" b="59"/>
            <a:stretch/>
          </p:blipFill>
          <p:spPr>
            <a:xfrm>
              <a:off x="10485223" y="3947954"/>
              <a:ext cx="1442563" cy="1784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2" t="1" r="6104" b="59"/>
            <a:stretch/>
          </p:blipFill>
          <p:spPr>
            <a:xfrm>
              <a:off x="11927787" y="4684805"/>
              <a:ext cx="307698" cy="3806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23" t="1" r="6103" b="60742"/>
            <a:stretch/>
          </p:blipFill>
          <p:spPr>
            <a:xfrm flipH="1">
              <a:off x="10485220" y="382420"/>
              <a:ext cx="1750263" cy="3288535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4481982" y="4897669"/>
              <a:ext cx="7786218" cy="1293581"/>
            </a:xfrm>
            <a:custGeom>
              <a:avLst/>
              <a:gdLst>
                <a:gd name="connsiteX0" fmla="*/ 0 w 4533900"/>
                <a:gd name="connsiteY0" fmla="*/ 742950 h 752475"/>
                <a:gd name="connsiteX1" fmla="*/ 4505325 w 4533900"/>
                <a:gd name="connsiteY1" fmla="*/ 0 h 752475"/>
                <a:gd name="connsiteX2" fmla="*/ 4533900 w 4533900"/>
                <a:gd name="connsiteY2" fmla="*/ 752475 h 752475"/>
                <a:gd name="connsiteX3" fmla="*/ 0 w 4533900"/>
                <a:gd name="connsiteY3" fmla="*/ 74295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900" h="752475">
                  <a:moveTo>
                    <a:pt x="0" y="742950"/>
                  </a:moveTo>
                  <a:lnTo>
                    <a:pt x="4505325" y="0"/>
                  </a:lnTo>
                  <a:lnTo>
                    <a:pt x="4533900" y="752475"/>
                  </a:lnTo>
                  <a:lnTo>
                    <a:pt x="0" y="74295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463480" y="3886547"/>
              <a:ext cx="1772005" cy="978373"/>
            </a:xfrm>
            <a:custGeom>
              <a:avLst/>
              <a:gdLst>
                <a:gd name="connsiteX0" fmla="*/ 0 w 1019175"/>
                <a:gd name="connsiteY0" fmla="*/ 171450 h 542925"/>
                <a:gd name="connsiteX1" fmla="*/ 0 w 1019175"/>
                <a:gd name="connsiteY1" fmla="*/ 9525 h 542925"/>
                <a:gd name="connsiteX2" fmla="*/ 1009650 w 1019175"/>
                <a:gd name="connsiteY2" fmla="*/ 0 h 542925"/>
                <a:gd name="connsiteX3" fmla="*/ 1019175 w 1019175"/>
                <a:gd name="connsiteY3" fmla="*/ 542925 h 542925"/>
                <a:gd name="connsiteX4" fmla="*/ 819150 w 1019175"/>
                <a:gd name="connsiteY4" fmla="*/ 466725 h 542925"/>
                <a:gd name="connsiteX5" fmla="*/ 695325 w 1019175"/>
                <a:gd name="connsiteY5" fmla="*/ 419100 h 542925"/>
                <a:gd name="connsiteX6" fmla="*/ 695325 w 1019175"/>
                <a:gd name="connsiteY6" fmla="*/ 419100 h 542925"/>
                <a:gd name="connsiteX7" fmla="*/ 619125 w 1019175"/>
                <a:gd name="connsiteY7" fmla="*/ 400050 h 542925"/>
                <a:gd name="connsiteX8" fmla="*/ 581025 w 1019175"/>
                <a:gd name="connsiteY8" fmla="*/ 381000 h 542925"/>
                <a:gd name="connsiteX9" fmla="*/ 552450 w 1019175"/>
                <a:gd name="connsiteY9" fmla="*/ 352425 h 542925"/>
                <a:gd name="connsiteX10" fmla="*/ 495300 w 1019175"/>
                <a:gd name="connsiteY10" fmla="*/ 352425 h 542925"/>
                <a:gd name="connsiteX11" fmla="*/ 495300 w 1019175"/>
                <a:gd name="connsiteY11" fmla="*/ 333375 h 542925"/>
                <a:gd name="connsiteX12" fmla="*/ 371475 w 1019175"/>
                <a:gd name="connsiteY12" fmla="*/ 323850 h 542925"/>
                <a:gd name="connsiteX13" fmla="*/ 371475 w 1019175"/>
                <a:gd name="connsiteY13" fmla="*/ 285750 h 542925"/>
                <a:gd name="connsiteX14" fmla="*/ 276225 w 1019175"/>
                <a:gd name="connsiteY14" fmla="*/ 285750 h 542925"/>
                <a:gd name="connsiteX15" fmla="*/ 228600 w 1019175"/>
                <a:gd name="connsiteY15" fmla="*/ 266700 h 542925"/>
                <a:gd name="connsiteX16" fmla="*/ 228600 w 1019175"/>
                <a:gd name="connsiteY16" fmla="*/ 209550 h 542925"/>
                <a:gd name="connsiteX17" fmla="*/ 152400 w 1019175"/>
                <a:gd name="connsiteY17" fmla="*/ 209550 h 542925"/>
                <a:gd name="connsiteX18" fmla="*/ 133350 w 1019175"/>
                <a:gd name="connsiteY18" fmla="*/ 238125 h 542925"/>
                <a:gd name="connsiteX19" fmla="*/ 0 w 1019175"/>
                <a:gd name="connsiteY19" fmla="*/ 1714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175" h="542925">
                  <a:moveTo>
                    <a:pt x="0" y="171450"/>
                  </a:moveTo>
                  <a:lnTo>
                    <a:pt x="0" y="9525"/>
                  </a:lnTo>
                  <a:lnTo>
                    <a:pt x="1009650" y="0"/>
                  </a:lnTo>
                  <a:lnTo>
                    <a:pt x="1019175" y="542925"/>
                  </a:lnTo>
                  <a:lnTo>
                    <a:pt x="819150" y="466725"/>
                  </a:lnTo>
                  <a:lnTo>
                    <a:pt x="695325" y="419100"/>
                  </a:lnTo>
                  <a:lnTo>
                    <a:pt x="695325" y="419100"/>
                  </a:lnTo>
                  <a:lnTo>
                    <a:pt x="619125" y="400050"/>
                  </a:lnTo>
                  <a:lnTo>
                    <a:pt x="581025" y="381000"/>
                  </a:lnTo>
                  <a:lnTo>
                    <a:pt x="552450" y="352425"/>
                  </a:lnTo>
                  <a:lnTo>
                    <a:pt x="495300" y="352425"/>
                  </a:lnTo>
                  <a:lnTo>
                    <a:pt x="495300" y="333375"/>
                  </a:lnTo>
                  <a:lnTo>
                    <a:pt x="371475" y="323850"/>
                  </a:lnTo>
                  <a:lnTo>
                    <a:pt x="371475" y="285750"/>
                  </a:lnTo>
                  <a:lnTo>
                    <a:pt x="276225" y="285750"/>
                  </a:lnTo>
                  <a:lnTo>
                    <a:pt x="228600" y="266700"/>
                  </a:lnTo>
                  <a:lnTo>
                    <a:pt x="228600" y="209550"/>
                  </a:lnTo>
                  <a:lnTo>
                    <a:pt x="152400" y="209550"/>
                  </a:lnTo>
                  <a:lnTo>
                    <a:pt x="133350" y="238125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158501"/>
              <a:ext cx="12192000" cy="307986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err="1" smtClean="0"/>
                <a:t>Gan</a:t>
              </a:r>
              <a:r>
                <a:rPr lang="en-GB" sz="1200" dirty="0" smtClean="0"/>
                <a:t> </a:t>
              </a:r>
              <a:r>
                <a:rPr lang="en-GB" sz="1200" dirty="0"/>
                <a:t>Ian Roberts (</a:t>
              </a:r>
              <a:r>
                <a:rPr lang="en-GB" sz="1200" dirty="0" err="1"/>
                <a:t>Thursfield</a:t>
              </a:r>
              <a:r>
                <a:rPr lang="en-GB" sz="1200" dirty="0"/>
                <a:t> Street, Salford  </a:t>
              </a:r>
              <a:r>
                <a:rPr lang="en-GB" sz="1200" dirty="0" err="1"/>
                <a:t>L</a:t>
              </a:r>
              <a:r>
                <a:rPr lang="en-GB" sz="1200" dirty="0" err="1" smtClean="0"/>
                <a:t>anlwythwyd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gan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oxyman</a:t>
              </a:r>
              <a:r>
                <a:rPr lang="en-GB" sz="1200" dirty="0"/>
                <a:t>) [CC BY-SA 2.0 (http://creativecommons.org/licenses/by-sa/2.0)], via Wikimedia Commons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1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6" b="11143"/>
          <a:stretch/>
        </p:blipFill>
        <p:spPr>
          <a:xfrm>
            <a:off x="-10255893" y="-312056"/>
            <a:ext cx="4563180" cy="5960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513174" y="-312056"/>
            <a:ext cx="3025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dirty="0">
              <a:solidFill>
                <a:srgbClr val="CC3399"/>
              </a:solidFill>
            </a:endParaRPr>
          </a:p>
          <a:p>
            <a:pPr algn="r"/>
            <a:r>
              <a:rPr lang="en-GB" dirty="0" err="1" smtClean="0">
                <a:solidFill>
                  <a:srgbClr val="CC3399"/>
                </a:solidFill>
              </a:rPr>
              <a:t>Enw’r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Gofgolofn</a:t>
            </a:r>
            <a:r>
              <a:rPr lang="en-GB" dirty="0" smtClean="0">
                <a:solidFill>
                  <a:srgbClr val="CC3399"/>
                </a:solidFill>
              </a:rPr>
              <a:t> hon </a:t>
            </a:r>
            <a:r>
              <a:rPr lang="en-GB" dirty="0" err="1" smtClean="0">
                <a:solidFill>
                  <a:srgbClr val="CC3399"/>
                </a:solidFill>
              </a:rPr>
              <a:t>yn</a:t>
            </a:r>
            <a:r>
              <a:rPr lang="en-GB" dirty="0" smtClean="0">
                <a:solidFill>
                  <a:srgbClr val="CC3399"/>
                </a:solidFill>
              </a:rPr>
              <a:t>  </a:t>
            </a:r>
            <a:r>
              <a:rPr lang="en-GB" dirty="0">
                <a:solidFill>
                  <a:srgbClr val="CC3399"/>
                </a:solidFill>
              </a:rPr>
              <a:t>Newcastle </a:t>
            </a:r>
            <a:r>
              <a:rPr lang="en-GB" dirty="0" err="1" smtClean="0">
                <a:solidFill>
                  <a:srgbClr val="CC3399"/>
                </a:solidFill>
              </a:rPr>
              <a:t>yw</a:t>
            </a:r>
            <a:r>
              <a:rPr lang="en-GB" dirty="0" smtClean="0">
                <a:solidFill>
                  <a:srgbClr val="CC3399"/>
                </a:solidFill>
              </a:rPr>
              <a:t> “</a:t>
            </a:r>
            <a:r>
              <a:rPr lang="en-GB" dirty="0" err="1" smtClean="0">
                <a:solidFill>
                  <a:srgbClr val="CC3399"/>
                </a:solidFill>
              </a:rPr>
              <a:t>Yr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Ymateb</a:t>
            </a:r>
            <a:r>
              <a:rPr lang="en-GB" dirty="0" smtClean="0">
                <a:solidFill>
                  <a:srgbClr val="CC3399"/>
                </a:solidFill>
              </a:rPr>
              <a:t>”.  </a:t>
            </a:r>
            <a:r>
              <a:rPr lang="en-GB" dirty="0" err="1" smtClean="0">
                <a:solidFill>
                  <a:srgbClr val="CC3399"/>
                </a:solidFill>
              </a:rPr>
              <a:t>Mae’n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dangos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milwyr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yn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cychwyn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ar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eu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taith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i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ymladd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yn</a:t>
            </a:r>
            <a:r>
              <a:rPr lang="en-GB" dirty="0" smtClean="0">
                <a:solidFill>
                  <a:srgbClr val="CC3399"/>
                </a:solidFill>
              </a:rPr>
              <a:t> y </a:t>
            </a:r>
            <a:r>
              <a:rPr lang="en-GB" dirty="0" err="1" smtClean="0">
                <a:solidFill>
                  <a:srgbClr val="CC3399"/>
                </a:solidFill>
              </a:rPr>
              <a:t>Rhyfel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Byd</a:t>
            </a:r>
            <a:r>
              <a:rPr lang="en-GB" dirty="0" smtClean="0">
                <a:solidFill>
                  <a:srgbClr val="CC3399"/>
                </a:solidFill>
              </a:rPr>
              <a:t> </a:t>
            </a:r>
            <a:r>
              <a:rPr lang="en-GB" dirty="0" err="1" smtClean="0">
                <a:solidFill>
                  <a:srgbClr val="CC3399"/>
                </a:solidFill>
              </a:rPr>
              <a:t>Cyntaf</a:t>
            </a:r>
            <a:r>
              <a:rPr lang="en-GB" dirty="0" smtClean="0">
                <a:solidFill>
                  <a:srgbClr val="CC3399"/>
                </a:solidFill>
              </a:rPr>
              <a:t>.</a:t>
            </a:r>
            <a:endParaRPr lang="en-GB" dirty="0">
              <a:solidFill>
                <a:srgbClr val="CC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079" y="409551"/>
            <a:ext cx="2015192" cy="5568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4235" y="6005102"/>
            <a:ext cx="1861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Lambert [CC BY-SA 2.0 (http://creativecommons.org/licenses/by-sa/2.0)], via Wikimedia Commons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866" y="408567"/>
            <a:ext cx="3192563" cy="5569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26866" y="5978017"/>
            <a:ext cx="2055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Gan </a:t>
            </a:r>
            <a:r>
              <a:rPr lang="en-GB" sz="1100" dirty="0" smtClean="0">
                <a:solidFill>
                  <a:srgbClr val="CC3399"/>
                </a:solidFill>
              </a:rPr>
              <a:t>Nicholls</a:t>
            </a:r>
            <a:r>
              <a:rPr lang="en-GB" sz="1100" dirty="0">
                <a:solidFill>
                  <a:srgbClr val="CC3399"/>
                </a:solidFill>
              </a:rPr>
              <a:t>, Horace </a:t>
            </a:r>
            <a:r>
              <a:rPr lang="en-GB" sz="1100" dirty="0" smtClean="0">
                <a:solidFill>
                  <a:srgbClr val="CC3399"/>
                </a:solidFill>
              </a:rPr>
              <a:t>(</a:t>
            </a:r>
            <a:r>
              <a:rPr lang="cy-GB" sz="1100" dirty="0" smtClean="0">
                <a:solidFill>
                  <a:srgbClr val="CC3399"/>
                </a:solidFill>
              </a:rPr>
              <a:t>Ffotograffydd) [Ardal Gyhoeddus], via </a:t>
            </a:r>
            <a:r>
              <a:rPr lang="en-GB" sz="1100" dirty="0" smtClean="0">
                <a:solidFill>
                  <a:srgbClr val="CC3399"/>
                </a:solidFill>
              </a:rPr>
              <a:t>Wikimedia </a:t>
            </a:r>
            <a:r>
              <a:rPr lang="en-GB" sz="1100" dirty="0">
                <a:solidFill>
                  <a:srgbClr val="CC3399"/>
                </a:solidFill>
              </a:rPr>
              <a:t>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14" y="6032263"/>
            <a:ext cx="31786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Christine Matthews [CC BY-SA 2.0 (http://creativecommons.org/licenses/by-sa/2.0)], via Wikimedia Commons</a:t>
            </a:r>
          </a:p>
        </p:txBody>
      </p:sp>
      <p:pic>
        <p:nvPicPr>
          <p:cNvPr id="1026" name="Picture 2" descr="File:War Memorial, Horseguards, London SW1 - geograph.org.uk - 140954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13" y="3226075"/>
            <a:ext cx="4454837" cy="27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" y="406400"/>
            <a:ext cx="2656114" cy="55716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0" y="6005102"/>
            <a:ext cx="2656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CC3399"/>
                </a:solidFill>
              </a:rPr>
              <a:t>Harry </a:t>
            </a:r>
            <a:r>
              <a:rPr lang="en-GB" sz="1100" dirty="0">
                <a:solidFill>
                  <a:srgbClr val="CC3399"/>
                </a:solidFill>
              </a:rPr>
              <a:t>Mitchell </a:t>
            </a:r>
            <a:r>
              <a:rPr lang="en-GB" sz="1100" dirty="0" smtClean="0">
                <a:solidFill>
                  <a:srgbClr val="CC3399"/>
                </a:solidFill>
              </a:rPr>
              <a:t>(</a:t>
            </a:r>
            <a:r>
              <a:rPr lang="cy-GB" sz="1100" dirty="0" smtClean="0">
                <a:solidFill>
                  <a:srgbClr val="CC3399"/>
                </a:solidFill>
              </a:rPr>
              <a:t>Ei waith ei hun</a:t>
            </a:r>
            <a:r>
              <a:rPr lang="en-GB" sz="1100" dirty="0" smtClean="0">
                <a:solidFill>
                  <a:srgbClr val="CC3399"/>
                </a:solidFill>
              </a:rPr>
              <a:t>) </a:t>
            </a:r>
            <a:r>
              <a:rPr lang="en-GB" sz="1100" dirty="0">
                <a:solidFill>
                  <a:srgbClr val="CC3399"/>
                </a:solidFill>
              </a:rPr>
              <a:t>[CC BY-SA 3.0 (http://creativecommons.org/licenses/by-sa/3.0)], via Wikimedia Commons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13" y="408492"/>
            <a:ext cx="4444987" cy="2817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08520" y="2625836"/>
            <a:ext cx="4408496" cy="600164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GB" sz="1100" dirty="0" err="1" smtClean="0">
                <a:solidFill>
                  <a:srgbClr val="CC3399"/>
                </a:solidFill>
              </a:rPr>
              <a:t>Gan</a:t>
            </a:r>
            <a:r>
              <a:rPr lang="en-GB" sz="1100" dirty="0" smtClean="0">
                <a:solidFill>
                  <a:srgbClr val="CC3399"/>
                </a:solidFill>
              </a:rPr>
              <a:t> </a:t>
            </a:r>
            <a:r>
              <a:rPr lang="en-GB" sz="1100" dirty="0">
                <a:solidFill>
                  <a:srgbClr val="CC3399"/>
                </a:solidFill>
              </a:rPr>
              <a:t>Aileenw97 </a:t>
            </a:r>
            <a:r>
              <a:rPr lang="en-GB" sz="1100" dirty="0" smtClean="0">
                <a:solidFill>
                  <a:srgbClr val="CC3399"/>
                </a:solidFill>
              </a:rPr>
              <a:t>(</a:t>
            </a:r>
            <a:r>
              <a:rPr lang="cy-GB" sz="1100" dirty="0" smtClean="0">
                <a:solidFill>
                  <a:srgbClr val="CC3399"/>
                </a:solidFill>
              </a:rPr>
              <a:t>Ei gwaith ei hun</a:t>
            </a:r>
            <a:r>
              <a:rPr lang="en-GB" sz="1100" dirty="0" smtClean="0">
                <a:solidFill>
                  <a:srgbClr val="CC3399"/>
                </a:solidFill>
              </a:rPr>
              <a:t>) </a:t>
            </a:r>
            <a:r>
              <a:rPr lang="en-GB" sz="1100" dirty="0">
                <a:solidFill>
                  <a:srgbClr val="CC3399"/>
                </a:solidFill>
              </a:rPr>
              <a:t>[CC BY-SA 3.0 (http://creativecommons.org/licenses/by-sa/3.0)],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104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559615" y="1366923"/>
          <a:ext cx="3660877" cy="31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4427526" y="1125454"/>
          <a:ext cx="4060866" cy="351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9615" y="4761781"/>
            <a:ext cx="36608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 </a:t>
            </a:r>
            <a:r>
              <a:rPr lang="en-GB" dirty="0" smtClean="0"/>
              <a:t>               </a:t>
            </a:r>
            <a:r>
              <a:rPr lang="cy-GB" sz="2400" dirty="0" smtClean="0"/>
              <a:t>y lluoedd arfog</a:t>
            </a:r>
          </a:p>
          <a:p>
            <a:r>
              <a:rPr lang="cy-GB" sz="2400" dirty="0" smtClean="0"/>
              <a:t>            sifiliaid</a:t>
            </a:r>
            <a:endParaRPr lang="cy-GB" sz="2400" dirty="0"/>
          </a:p>
        </p:txBody>
      </p:sp>
      <p:sp>
        <p:nvSpPr>
          <p:cNvPr id="3" name="Rectangle 2"/>
          <p:cNvSpPr/>
          <p:nvPr/>
        </p:nvSpPr>
        <p:spPr>
          <a:xfrm>
            <a:off x="923028" y="4925694"/>
            <a:ext cx="327804" cy="310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5" name="Rectangle 4"/>
          <p:cNvSpPr/>
          <p:nvPr/>
        </p:nvSpPr>
        <p:spPr>
          <a:xfrm>
            <a:off x="917102" y="5384388"/>
            <a:ext cx="339656" cy="314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4973463" y="4761781"/>
            <a:ext cx="36608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 </a:t>
            </a:r>
            <a:r>
              <a:rPr lang="en-GB" dirty="0" smtClean="0"/>
              <a:t>               </a:t>
            </a:r>
            <a:r>
              <a:rPr lang="cy-GB" sz="2400" dirty="0" smtClean="0"/>
              <a:t>y lluoedd arfog</a:t>
            </a:r>
          </a:p>
          <a:p>
            <a:r>
              <a:rPr lang="cy-GB" sz="2400" dirty="0" smtClean="0"/>
              <a:t>            sifiliaid</a:t>
            </a:r>
            <a:endParaRPr lang="cy-GB" sz="2400" dirty="0"/>
          </a:p>
        </p:txBody>
      </p:sp>
      <p:sp>
        <p:nvSpPr>
          <p:cNvPr id="9" name="Rectangle 8"/>
          <p:cNvSpPr/>
          <p:nvPr/>
        </p:nvSpPr>
        <p:spPr>
          <a:xfrm>
            <a:off x="5308543" y="4917078"/>
            <a:ext cx="327804" cy="310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0" name="Rectangle 9"/>
          <p:cNvSpPr/>
          <p:nvPr/>
        </p:nvSpPr>
        <p:spPr>
          <a:xfrm>
            <a:off x="5318221" y="5323690"/>
            <a:ext cx="339656" cy="314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737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1" y="2113232"/>
            <a:ext cx="6794500" cy="21236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cy-GB" sz="44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yw’r cofebau a welwch yn  coffáu pawb a laddwyd mewn rhyfel?</a:t>
            </a:r>
            <a:endParaRPr lang="cy-GB" sz="44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414" y="1502719"/>
            <a:ext cx="751558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4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“Dwylo ar draws y gwahanfur”, Gogledd Iwerddon.</a:t>
            </a:r>
            <a:endParaRPr lang="cy-GB" sz="42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le:Reconciliation - Hands Across the Divide - geograph.org.uk - 1518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46" y="717543"/>
            <a:ext cx="4276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486</Words>
  <Application>Microsoft Office PowerPoint</Application>
  <PresentationFormat>Widescreen</PresentationFormat>
  <Paragraphs>52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Castellar</vt:lpstr>
      <vt:lpstr>Helvetica Neue Light</vt:lpstr>
      <vt:lpstr>Office Theme</vt:lpstr>
      <vt:lpstr>PowerPoint Presentation</vt:lpstr>
      <vt:lpstr>Yn 1918…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Cartwright</dc:creator>
  <cp:lastModifiedBy>Jane Harries</cp:lastModifiedBy>
  <cp:revision>45</cp:revision>
  <dcterms:created xsi:type="dcterms:W3CDTF">2015-10-19T11:16:52Z</dcterms:created>
  <dcterms:modified xsi:type="dcterms:W3CDTF">2016-02-16T05:33:23Z</dcterms:modified>
</cp:coreProperties>
</file>